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61" r:id="rId3"/>
    <p:sldId id="257" r:id="rId4"/>
    <p:sldId id="260" r:id="rId5"/>
    <p:sldId id="262" r:id="rId6"/>
    <p:sldId id="258" r:id="rId7"/>
    <p:sldId id="264" r:id="rId8"/>
    <p:sldId id="263" r:id="rId9"/>
    <p:sldId id="259" r:id="rId10"/>
    <p:sldId id="265" r:id="rId11"/>
    <p:sldId id="266" r:id="rId12"/>
    <p:sldId id="267" r:id="rId13"/>
    <p:sldId id="268" r:id="rId14"/>
    <p:sldId id="270" r:id="rId15"/>
    <p:sldId id="285" r:id="rId16"/>
    <p:sldId id="269" r:id="rId17"/>
    <p:sldId id="276" r:id="rId18"/>
    <p:sldId id="271" r:id="rId19"/>
    <p:sldId id="272" r:id="rId20"/>
    <p:sldId id="273" r:id="rId21"/>
    <p:sldId id="274" r:id="rId22"/>
    <p:sldId id="275" r:id="rId23"/>
    <p:sldId id="277" r:id="rId24"/>
    <p:sldId id="278" r:id="rId25"/>
    <p:sldId id="279" r:id="rId26"/>
    <p:sldId id="280" r:id="rId27"/>
    <p:sldId id="281" r:id="rId28"/>
    <p:sldId id="282" r:id="rId29"/>
    <p:sldId id="283" r:id="rId30"/>
    <p:sldId id="284"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2F8B64-A579-42FF-8F4F-FD5AEF0B5572}" type="datetimeFigureOut">
              <a:rPr lang="zh-CN" altLang="en-US" smtClean="0"/>
              <a:t>2021/11/24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9B575-F1A5-4FA7-BC73-576685D5ADC3}" type="slidenum">
              <a:rPr lang="zh-CN" altLang="en-US" smtClean="0"/>
              <a:t>‹#›</a:t>
            </a:fld>
            <a:endParaRPr lang="zh-CN" altLang="en-US"/>
          </a:p>
        </p:txBody>
      </p:sp>
    </p:spTree>
    <p:extLst>
      <p:ext uri="{BB962C8B-B14F-4D97-AF65-F5344CB8AC3E}">
        <p14:creationId xmlns:p14="http://schemas.microsoft.com/office/powerpoint/2010/main" val="506167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B9D3F-5A6B-46EF-A1B5-C4CB1F6CF3A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A79E59F-C938-4C3A-8304-368F63BBF6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BE4AFBC-55F5-4F87-BB5A-E31BC2C0D83C}"/>
              </a:ext>
            </a:extLst>
          </p:cNvPr>
          <p:cNvSpPr>
            <a:spLocks noGrp="1"/>
          </p:cNvSpPr>
          <p:nvPr>
            <p:ph type="dt" sz="half" idx="10"/>
          </p:nvPr>
        </p:nvSpPr>
        <p:spPr/>
        <p:txBody>
          <a:bodyPr/>
          <a:lstStyle/>
          <a:p>
            <a:fld id="{0CAB5AC2-A39A-46D1-9101-FA51C56A7C2E}" type="datetimeFigureOut">
              <a:rPr lang="zh-CN" altLang="en-US" smtClean="0"/>
              <a:t>2021/11/24</a:t>
            </a:fld>
            <a:endParaRPr lang="zh-CN" altLang="en-US"/>
          </a:p>
        </p:txBody>
      </p:sp>
      <p:sp>
        <p:nvSpPr>
          <p:cNvPr id="5" name="页脚占位符 4">
            <a:extLst>
              <a:ext uri="{FF2B5EF4-FFF2-40B4-BE49-F238E27FC236}">
                <a16:creationId xmlns:a16="http://schemas.microsoft.com/office/drawing/2014/main" id="{92DE7963-B968-4B22-8775-B0481FAD34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58DC86-E23C-4819-8FB4-EF9DDDEF3754}"/>
              </a:ext>
            </a:extLst>
          </p:cNvPr>
          <p:cNvSpPr>
            <a:spLocks noGrp="1"/>
          </p:cNvSpPr>
          <p:nvPr>
            <p:ph type="sldNum" sz="quarter" idx="12"/>
          </p:nvPr>
        </p:nvSpPr>
        <p:spPr/>
        <p:txBody>
          <a:body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915057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C2B2E-4E23-4783-8533-D079659702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35889A7-1E25-4B20-8244-D443B2FD57A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40901E-7D3A-4599-B914-E208CA72DBE1}"/>
              </a:ext>
            </a:extLst>
          </p:cNvPr>
          <p:cNvSpPr>
            <a:spLocks noGrp="1"/>
          </p:cNvSpPr>
          <p:nvPr>
            <p:ph type="dt" sz="half" idx="10"/>
          </p:nvPr>
        </p:nvSpPr>
        <p:spPr/>
        <p:txBody>
          <a:bodyPr/>
          <a:lstStyle/>
          <a:p>
            <a:fld id="{0CAB5AC2-A39A-46D1-9101-FA51C56A7C2E}" type="datetimeFigureOut">
              <a:rPr lang="zh-CN" altLang="en-US" smtClean="0"/>
              <a:t>2021/11/24</a:t>
            </a:fld>
            <a:endParaRPr lang="zh-CN" altLang="en-US"/>
          </a:p>
        </p:txBody>
      </p:sp>
      <p:sp>
        <p:nvSpPr>
          <p:cNvPr id="5" name="页脚占位符 4">
            <a:extLst>
              <a:ext uri="{FF2B5EF4-FFF2-40B4-BE49-F238E27FC236}">
                <a16:creationId xmlns:a16="http://schemas.microsoft.com/office/drawing/2014/main" id="{89D1B7DB-275B-4C6A-8DD4-1CC786E63F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9EB5AE-174B-4E62-AEF8-290385E01054}"/>
              </a:ext>
            </a:extLst>
          </p:cNvPr>
          <p:cNvSpPr>
            <a:spLocks noGrp="1"/>
          </p:cNvSpPr>
          <p:nvPr>
            <p:ph type="sldNum" sz="quarter" idx="12"/>
          </p:nvPr>
        </p:nvSpPr>
        <p:spPr/>
        <p:txBody>
          <a:body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3475295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4E5A97-40A5-49E5-948D-774C3E8F3A6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690680-893E-411A-A409-CB32523CCEB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26A5890-A37C-4D79-9673-1FD9B917F0CF}"/>
              </a:ext>
            </a:extLst>
          </p:cNvPr>
          <p:cNvSpPr>
            <a:spLocks noGrp="1"/>
          </p:cNvSpPr>
          <p:nvPr>
            <p:ph type="dt" sz="half" idx="10"/>
          </p:nvPr>
        </p:nvSpPr>
        <p:spPr/>
        <p:txBody>
          <a:bodyPr/>
          <a:lstStyle/>
          <a:p>
            <a:fld id="{0CAB5AC2-A39A-46D1-9101-FA51C56A7C2E}" type="datetimeFigureOut">
              <a:rPr lang="zh-CN" altLang="en-US" smtClean="0"/>
              <a:t>2021/11/24</a:t>
            </a:fld>
            <a:endParaRPr lang="zh-CN" altLang="en-US"/>
          </a:p>
        </p:txBody>
      </p:sp>
      <p:sp>
        <p:nvSpPr>
          <p:cNvPr id="5" name="页脚占位符 4">
            <a:extLst>
              <a:ext uri="{FF2B5EF4-FFF2-40B4-BE49-F238E27FC236}">
                <a16:creationId xmlns:a16="http://schemas.microsoft.com/office/drawing/2014/main" id="{CCBEB377-C7A6-4CAA-AD20-427BB076B7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E6F025-6EF6-46E2-8F93-BC9F402E9A1D}"/>
              </a:ext>
            </a:extLst>
          </p:cNvPr>
          <p:cNvSpPr>
            <a:spLocks noGrp="1"/>
          </p:cNvSpPr>
          <p:nvPr>
            <p:ph type="sldNum" sz="quarter" idx="12"/>
          </p:nvPr>
        </p:nvSpPr>
        <p:spPr/>
        <p:txBody>
          <a:body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15511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999BC-BA68-438C-8287-09133F10D5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838857-D0EA-4807-AEA1-F9B9D26F4D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5E485B-FC73-46B0-ADC8-C6BEC9B8DBED}"/>
              </a:ext>
            </a:extLst>
          </p:cNvPr>
          <p:cNvSpPr>
            <a:spLocks noGrp="1"/>
          </p:cNvSpPr>
          <p:nvPr>
            <p:ph type="dt" sz="half" idx="10"/>
          </p:nvPr>
        </p:nvSpPr>
        <p:spPr/>
        <p:txBody>
          <a:bodyPr/>
          <a:lstStyle/>
          <a:p>
            <a:fld id="{0CAB5AC2-A39A-46D1-9101-FA51C56A7C2E}" type="datetimeFigureOut">
              <a:rPr lang="zh-CN" altLang="en-US" smtClean="0"/>
              <a:t>2021/11/24</a:t>
            </a:fld>
            <a:endParaRPr lang="zh-CN" altLang="en-US"/>
          </a:p>
        </p:txBody>
      </p:sp>
      <p:sp>
        <p:nvSpPr>
          <p:cNvPr id="5" name="页脚占位符 4">
            <a:extLst>
              <a:ext uri="{FF2B5EF4-FFF2-40B4-BE49-F238E27FC236}">
                <a16:creationId xmlns:a16="http://schemas.microsoft.com/office/drawing/2014/main" id="{6349D65C-9BB8-4AD7-ABA1-46981FD65A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D623BD-C60A-4815-A446-51829D6CF8F6}"/>
              </a:ext>
            </a:extLst>
          </p:cNvPr>
          <p:cNvSpPr>
            <a:spLocks noGrp="1"/>
          </p:cNvSpPr>
          <p:nvPr>
            <p:ph type="sldNum" sz="quarter" idx="12"/>
          </p:nvPr>
        </p:nvSpPr>
        <p:spPr/>
        <p:txBody>
          <a:body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1112385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D9CCFD-79AC-4A8C-A738-1416064D12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94EE02-2B28-48DE-B1E9-3D8EDBEFEC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E3838BA-26B7-4B9B-B62A-BCDD07536806}"/>
              </a:ext>
            </a:extLst>
          </p:cNvPr>
          <p:cNvSpPr>
            <a:spLocks noGrp="1"/>
          </p:cNvSpPr>
          <p:nvPr>
            <p:ph type="dt" sz="half" idx="10"/>
          </p:nvPr>
        </p:nvSpPr>
        <p:spPr/>
        <p:txBody>
          <a:bodyPr/>
          <a:lstStyle/>
          <a:p>
            <a:fld id="{0CAB5AC2-A39A-46D1-9101-FA51C56A7C2E}" type="datetimeFigureOut">
              <a:rPr lang="zh-CN" altLang="en-US" smtClean="0"/>
              <a:t>2021/11/24</a:t>
            </a:fld>
            <a:endParaRPr lang="zh-CN" altLang="en-US"/>
          </a:p>
        </p:txBody>
      </p:sp>
      <p:sp>
        <p:nvSpPr>
          <p:cNvPr id="5" name="页脚占位符 4">
            <a:extLst>
              <a:ext uri="{FF2B5EF4-FFF2-40B4-BE49-F238E27FC236}">
                <a16:creationId xmlns:a16="http://schemas.microsoft.com/office/drawing/2014/main" id="{E1BB3231-69A8-49E7-8B87-1897990208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EA12D7-FE35-4A8F-AFCE-73330E4A0B74}"/>
              </a:ext>
            </a:extLst>
          </p:cNvPr>
          <p:cNvSpPr>
            <a:spLocks noGrp="1"/>
          </p:cNvSpPr>
          <p:nvPr>
            <p:ph type="sldNum" sz="quarter" idx="12"/>
          </p:nvPr>
        </p:nvSpPr>
        <p:spPr/>
        <p:txBody>
          <a:body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712857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3031F-959B-4E6C-B340-335E22FF012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33E2C1D-0151-4A86-8F34-BD89956D2FA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10CDFED-5CF4-406C-AF3D-B73D3A05A20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37D58E-6BD7-47A7-B992-B22E9C04E449}"/>
              </a:ext>
            </a:extLst>
          </p:cNvPr>
          <p:cNvSpPr>
            <a:spLocks noGrp="1"/>
          </p:cNvSpPr>
          <p:nvPr>
            <p:ph type="dt" sz="half" idx="10"/>
          </p:nvPr>
        </p:nvSpPr>
        <p:spPr/>
        <p:txBody>
          <a:bodyPr/>
          <a:lstStyle/>
          <a:p>
            <a:fld id="{0CAB5AC2-A39A-46D1-9101-FA51C56A7C2E}" type="datetimeFigureOut">
              <a:rPr lang="zh-CN" altLang="en-US" smtClean="0"/>
              <a:t>2021/11/24</a:t>
            </a:fld>
            <a:endParaRPr lang="zh-CN" altLang="en-US"/>
          </a:p>
        </p:txBody>
      </p:sp>
      <p:sp>
        <p:nvSpPr>
          <p:cNvPr id="6" name="页脚占位符 5">
            <a:extLst>
              <a:ext uri="{FF2B5EF4-FFF2-40B4-BE49-F238E27FC236}">
                <a16:creationId xmlns:a16="http://schemas.microsoft.com/office/drawing/2014/main" id="{D0119844-5472-41A9-841A-53252C4841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8603A4-911F-4A3D-A83B-BED21E58CF4B}"/>
              </a:ext>
            </a:extLst>
          </p:cNvPr>
          <p:cNvSpPr>
            <a:spLocks noGrp="1"/>
          </p:cNvSpPr>
          <p:nvPr>
            <p:ph type="sldNum" sz="quarter" idx="12"/>
          </p:nvPr>
        </p:nvSpPr>
        <p:spPr/>
        <p:txBody>
          <a:body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618840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4AC0C-4DB8-40F9-B799-21DC0B94165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DE3666F-4C0F-46DC-B031-ADC81C4E1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B4ACD7-779F-4FFA-AF1D-2655E7C5308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E427851-C4F9-419B-9A7E-E3958E6C0A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C99AEE9-CFD9-4390-B1BE-67FB1CD8688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2A993C1-1CF3-4DC8-9789-0DAED4920052}"/>
              </a:ext>
            </a:extLst>
          </p:cNvPr>
          <p:cNvSpPr>
            <a:spLocks noGrp="1"/>
          </p:cNvSpPr>
          <p:nvPr>
            <p:ph type="dt" sz="half" idx="10"/>
          </p:nvPr>
        </p:nvSpPr>
        <p:spPr/>
        <p:txBody>
          <a:bodyPr/>
          <a:lstStyle/>
          <a:p>
            <a:fld id="{0CAB5AC2-A39A-46D1-9101-FA51C56A7C2E}" type="datetimeFigureOut">
              <a:rPr lang="zh-CN" altLang="en-US" smtClean="0"/>
              <a:t>2021/11/24</a:t>
            </a:fld>
            <a:endParaRPr lang="zh-CN" altLang="en-US"/>
          </a:p>
        </p:txBody>
      </p:sp>
      <p:sp>
        <p:nvSpPr>
          <p:cNvPr id="8" name="页脚占位符 7">
            <a:extLst>
              <a:ext uri="{FF2B5EF4-FFF2-40B4-BE49-F238E27FC236}">
                <a16:creationId xmlns:a16="http://schemas.microsoft.com/office/drawing/2014/main" id="{C49C26E1-DBA1-4CD0-B1FE-9C29752BEC2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A36EF43-2451-48C4-8B09-EB6CB1F6308B}"/>
              </a:ext>
            </a:extLst>
          </p:cNvPr>
          <p:cNvSpPr>
            <a:spLocks noGrp="1"/>
          </p:cNvSpPr>
          <p:nvPr>
            <p:ph type="sldNum" sz="quarter" idx="12"/>
          </p:nvPr>
        </p:nvSpPr>
        <p:spPr/>
        <p:txBody>
          <a:body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2925272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1FD5E-4960-453E-934D-5149318C5F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69D41C3-CF79-4E85-9820-CB88CBD061A0}"/>
              </a:ext>
            </a:extLst>
          </p:cNvPr>
          <p:cNvSpPr>
            <a:spLocks noGrp="1"/>
          </p:cNvSpPr>
          <p:nvPr>
            <p:ph type="dt" sz="half" idx="10"/>
          </p:nvPr>
        </p:nvSpPr>
        <p:spPr/>
        <p:txBody>
          <a:bodyPr/>
          <a:lstStyle/>
          <a:p>
            <a:fld id="{0CAB5AC2-A39A-46D1-9101-FA51C56A7C2E}" type="datetimeFigureOut">
              <a:rPr lang="zh-CN" altLang="en-US" smtClean="0"/>
              <a:t>2021/11/24</a:t>
            </a:fld>
            <a:endParaRPr lang="zh-CN" altLang="en-US"/>
          </a:p>
        </p:txBody>
      </p:sp>
      <p:sp>
        <p:nvSpPr>
          <p:cNvPr id="4" name="页脚占位符 3">
            <a:extLst>
              <a:ext uri="{FF2B5EF4-FFF2-40B4-BE49-F238E27FC236}">
                <a16:creationId xmlns:a16="http://schemas.microsoft.com/office/drawing/2014/main" id="{CED1CE81-93AA-4E2D-9510-37DF4391DFB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146514C-A248-4C7A-B984-A14014C38871}"/>
              </a:ext>
            </a:extLst>
          </p:cNvPr>
          <p:cNvSpPr>
            <a:spLocks noGrp="1"/>
          </p:cNvSpPr>
          <p:nvPr>
            <p:ph type="sldNum" sz="quarter" idx="12"/>
          </p:nvPr>
        </p:nvSpPr>
        <p:spPr/>
        <p:txBody>
          <a:body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2337694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0D279D-4135-422B-99F9-0D5CDF5C3B9F}"/>
              </a:ext>
            </a:extLst>
          </p:cNvPr>
          <p:cNvSpPr>
            <a:spLocks noGrp="1"/>
          </p:cNvSpPr>
          <p:nvPr>
            <p:ph type="dt" sz="half" idx="10"/>
          </p:nvPr>
        </p:nvSpPr>
        <p:spPr/>
        <p:txBody>
          <a:bodyPr/>
          <a:lstStyle/>
          <a:p>
            <a:fld id="{0CAB5AC2-A39A-46D1-9101-FA51C56A7C2E}" type="datetimeFigureOut">
              <a:rPr lang="zh-CN" altLang="en-US" smtClean="0"/>
              <a:t>2021/11/24</a:t>
            </a:fld>
            <a:endParaRPr lang="zh-CN" altLang="en-US"/>
          </a:p>
        </p:txBody>
      </p:sp>
      <p:sp>
        <p:nvSpPr>
          <p:cNvPr id="3" name="页脚占位符 2">
            <a:extLst>
              <a:ext uri="{FF2B5EF4-FFF2-40B4-BE49-F238E27FC236}">
                <a16:creationId xmlns:a16="http://schemas.microsoft.com/office/drawing/2014/main" id="{56130125-2B1C-4D65-BABB-49DE1AF5F51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5F28714-42BD-4DAA-BFB1-675E45AC8D44}"/>
              </a:ext>
            </a:extLst>
          </p:cNvPr>
          <p:cNvSpPr>
            <a:spLocks noGrp="1"/>
          </p:cNvSpPr>
          <p:nvPr>
            <p:ph type="sldNum" sz="quarter" idx="12"/>
          </p:nvPr>
        </p:nvSpPr>
        <p:spPr/>
        <p:txBody>
          <a:body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1480180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E31A4B-DB2D-4B00-85A9-DCE762BC6F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A869B54-7EEA-48A5-B122-56D3659D4C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624BE25-2115-41C8-A2D4-7CD124EFC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E507574-43DF-4F80-A4AC-0CFD8A598055}"/>
              </a:ext>
            </a:extLst>
          </p:cNvPr>
          <p:cNvSpPr>
            <a:spLocks noGrp="1"/>
          </p:cNvSpPr>
          <p:nvPr>
            <p:ph type="dt" sz="half" idx="10"/>
          </p:nvPr>
        </p:nvSpPr>
        <p:spPr/>
        <p:txBody>
          <a:bodyPr/>
          <a:lstStyle/>
          <a:p>
            <a:fld id="{0CAB5AC2-A39A-46D1-9101-FA51C56A7C2E}" type="datetimeFigureOut">
              <a:rPr lang="zh-CN" altLang="en-US" smtClean="0"/>
              <a:t>2021/11/24</a:t>
            </a:fld>
            <a:endParaRPr lang="zh-CN" altLang="en-US"/>
          </a:p>
        </p:txBody>
      </p:sp>
      <p:sp>
        <p:nvSpPr>
          <p:cNvPr id="6" name="页脚占位符 5">
            <a:extLst>
              <a:ext uri="{FF2B5EF4-FFF2-40B4-BE49-F238E27FC236}">
                <a16:creationId xmlns:a16="http://schemas.microsoft.com/office/drawing/2014/main" id="{7005FD2F-DD1C-4B18-9B9B-338929C225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D9CBCE-A0C8-477C-BAB0-9056735F2E3D}"/>
              </a:ext>
            </a:extLst>
          </p:cNvPr>
          <p:cNvSpPr>
            <a:spLocks noGrp="1"/>
          </p:cNvSpPr>
          <p:nvPr>
            <p:ph type="sldNum" sz="quarter" idx="12"/>
          </p:nvPr>
        </p:nvSpPr>
        <p:spPr/>
        <p:txBody>
          <a:body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45458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4EB203-DB55-41A9-8689-7CFBA5F379D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34582F1-617C-49B9-BD26-1F1529538D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5ABEA1F-D38B-4A4C-A061-6C344F38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7592253-865A-4600-9AD0-71FC0EC1509D}"/>
              </a:ext>
            </a:extLst>
          </p:cNvPr>
          <p:cNvSpPr>
            <a:spLocks noGrp="1"/>
          </p:cNvSpPr>
          <p:nvPr>
            <p:ph type="dt" sz="half" idx="10"/>
          </p:nvPr>
        </p:nvSpPr>
        <p:spPr/>
        <p:txBody>
          <a:bodyPr/>
          <a:lstStyle/>
          <a:p>
            <a:fld id="{0CAB5AC2-A39A-46D1-9101-FA51C56A7C2E}" type="datetimeFigureOut">
              <a:rPr lang="zh-CN" altLang="en-US" smtClean="0"/>
              <a:t>2021/11/24</a:t>
            </a:fld>
            <a:endParaRPr lang="zh-CN" altLang="en-US"/>
          </a:p>
        </p:txBody>
      </p:sp>
      <p:sp>
        <p:nvSpPr>
          <p:cNvPr id="6" name="页脚占位符 5">
            <a:extLst>
              <a:ext uri="{FF2B5EF4-FFF2-40B4-BE49-F238E27FC236}">
                <a16:creationId xmlns:a16="http://schemas.microsoft.com/office/drawing/2014/main" id="{68B3D3F1-240C-4168-9529-D6D81DE760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F18948-2024-415F-90B2-E5CDC34100FE}"/>
              </a:ext>
            </a:extLst>
          </p:cNvPr>
          <p:cNvSpPr>
            <a:spLocks noGrp="1"/>
          </p:cNvSpPr>
          <p:nvPr>
            <p:ph type="sldNum" sz="quarter" idx="12"/>
          </p:nvPr>
        </p:nvSpPr>
        <p:spPr/>
        <p:txBody>
          <a:body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154085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019BF24-BA7E-4867-B142-8201F15A00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FE92B22-BBEA-40B4-AA6D-E1837E3F78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6DEA1B1-C81F-42BF-9203-06C78E31B1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B5AC2-A39A-46D1-9101-FA51C56A7C2E}" type="datetimeFigureOut">
              <a:rPr lang="zh-CN" altLang="en-US" smtClean="0"/>
              <a:t>2021/11/24</a:t>
            </a:fld>
            <a:endParaRPr lang="zh-CN" altLang="en-US"/>
          </a:p>
        </p:txBody>
      </p:sp>
      <p:sp>
        <p:nvSpPr>
          <p:cNvPr id="5" name="页脚占位符 4">
            <a:extLst>
              <a:ext uri="{FF2B5EF4-FFF2-40B4-BE49-F238E27FC236}">
                <a16:creationId xmlns:a16="http://schemas.microsoft.com/office/drawing/2014/main" id="{E57997D3-C073-4E5C-A54A-3C0DFB1B36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129BE96-E0BA-49AF-A1D6-01A943EBC1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50FA3E-1673-46F0-B7BB-CE51FBEC4BDC}" type="slidenum">
              <a:rPr lang="zh-CN" altLang="en-US" smtClean="0"/>
              <a:t>‹#›</a:t>
            </a:fld>
            <a:endParaRPr lang="zh-CN" altLang="en-US"/>
          </a:p>
        </p:txBody>
      </p:sp>
    </p:spTree>
    <p:extLst>
      <p:ext uri="{BB962C8B-B14F-4D97-AF65-F5344CB8AC3E}">
        <p14:creationId xmlns:p14="http://schemas.microsoft.com/office/powerpoint/2010/main" val="3307753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767044-9977-4133-9333-5C15445A806A}"/>
              </a:ext>
            </a:extLst>
          </p:cNvPr>
          <p:cNvSpPr txBox="1"/>
          <p:nvPr/>
        </p:nvSpPr>
        <p:spPr>
          <a:xfrm>
            <a:off x="2312892" y="1667436"/>
            <a:ext cx="7440707" cy="3046988"/>
          </a:xfrm>
          <a:prstGeom prst="rect">
            <a:avLst/>
          </a:prstGeom>
          <a:noFill/>
        </p:spPr>
        <p:txBody>
          <a:bodyPr wrap="square" rtlCol="0">
            <a:spAutoFit/>
          </a:bodyPr>
          <a:lstStyle/>
          <a:p>
            <a:pPr algn="ctr"/>
            <a:r>
              <a:rPr lang="en-US" altLang="zh-CN" sz="4800" dirty="0" err="1">
                <a:latin typeface="Times New Roman" panose="02020603050405020304" pitchFamily="18" charset="0"/>
                <a:cs typeface="Times New Roman" panose="02020603050405020304" pitchFamily="18" charset="0"/>
              </a:rPr>
              <a:t>PyTorch</a:t>
            </a:r>
            <a:r>
              <a:rPr lang="ja-JP" altLang="en-US" sz="4800" dirty="0">
                <a:latin typeface="ＭＳ ゴシック" panose="020B0609070205080204" pitchFamily="49" charset="-128"/>
                <a:ea typeface="ＭＳ ゴシック" panose="020B0609070205080204" pitchFamily="49" charset="-128"/>
              </a:rPr>
              <a:t>勉強会</a:t>
            </a:r>
            <a:endParaRPr lang="en-US" altLang="ja-JP" sz="4800" dirty="0">
              <a:latin typeface="ＭＳ ゴシック" panose="020B0609070205080204" pitchFamily="49" charset="-128"/>
              <a:ea typeface="ＭＳ ゴシック" panose="020B0609070205080204" pitchFamily="49" charset="-128"/>
            </a:endParaRPr>
          </a:p>
          <a:p>
            <a:pPr algn="ctr"/>
            <a:r>
              <a:rPr lang="en-US" altLang="zh-CN" sz="4800" dirty="0" err="1">
                <a:latin typeface="Times New Roman" panose="02020603050405020304" pitchFamily="18" charset="0"/>
                <a:cs typeface="Times New Roman" panose="02020603050405020304" pitchFamily="18" charset="0"/>
              </a:rPr>
              <a:t>PyTorch</a:t>
            </a:r>
            <a:r>
              <a:rPr lang="en-US" altLang="zh-CN" sz="4800" dirty="0">
                <a:latin typeface="ＭＳ ゴシック" panose="020B0609070205080204" pitchFamily="49" charset="-128"/>
                <a:ea typeface="ＭＳ ゴシック" panose="020B0609070205080204" pitchFamily="49" charset="-128"/>
                <a:cs typeface="Times New Roman" panose="02020603050405020304" pitchFamily="18" charset="0"/>
              </a:rPr>
              <a:t> </a:t>
            </a:r>
            <a:r>
              <a:rPr lang="en-US" altLang="zh-CN" sz="4800" dirty="0">
                <a:latin typeface="Times New Roman" panose="02020603050405020304" pitchFamily="18" charset="0"/>
                <a:ea typeface="ＭＳ ゴシック" panose="020B0609070205080204" pitchFamily="49" charset="-128"/>
                <a:cs typeface="Times New Roman" panose="02020603050405020304" pitchFamily="18" charset="0"/>
              </a:rPr>
              <a:t>study meeting </a:t>
            </a:r>
            <a:endParaRPr lang="en-US" altLang="ja-JP" sz="4800" dirty="0">
              <a:latin typeface="Times New Roman" panose="02020603050405020304" pitchFamily="18" charset="0"/>
              <a:ea typeface="ＭＳ ゴシック" panose="020B0609070205080204" pitchFamily="49" charset="-128"/>
              <a:cs typeface="Times New Roman" panose="02020603050405020304" pitchFamily="18" charset="0"/>
            </a:endParaRPr>
          </a:p>
          <a:p>
            <a:pPr algn="ctr"/>
            <a:endParaRPr lang="en-US" altLang="ja-JP" sz="4800" dirty="0">
              <a:latin typeface="ＭＳ ゴシック" panose="020B0609070205080204" pitchFamily="49" charset="-128"/>
              <a:ea typeface="ＭＳ ゴシック" panose="020B0609070205080204" pitchFamily="49" charset="-128"/>
            </a:endParaRPr>
          </a:p>
          <a:p>
            <a:pPr algn="ctr"/>
            <a:r>
              <a:rPr lang="en-US" altLang="zh-CN" sz="4800" dirty="0">
                <a:latin typeface="Times New Roman" panose="02020603050405020304" pitchFamily="18" charset="0"/>
                <a:cs typeface="Times New Roman" panose="02020603050405020304" pitchFamily="18" charset="0"/>
              </a:rPr>
              <a:t>Week-7</a:t>
            </a:r>
            <a:endParaRPr lang="zh-CN" altLang="en-US" sz="48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C71E3D8-F9AD-42E7-A2EE-3C618634BC98}"/>
              </a:ext>
            </a:extLst>
          </p:cNvPr>
          <p:cNvSpPr txBox="1"/>
          <p:nvPr/>
        </p:nvSpPr>
        <p:spPr>
          <a:xfrm>
            <a:off x="7431741" y="4867836"/>
            <a:ext cx="4329953" cy="1846659"/>
          </a:xfrm>
          <a:prstGeom prst="rect">
            <a:avLst/>
          </a:prstGeom>
          <a:noFill/>
        </p:spPr>
        <p:txBody>
          <a:bodyPr wrap="square" rtlCol="0">
            <a:spAutoFit/>
          </a:bodyPr>
          <a:lstStyle/>
          <a:p>
            <a:pPr algn="r"/>
            <a:r>
              <a:rPr lang="en-US" altLang="zh-CN" sz="3200" dirty="0">
                <a:latin typeface="Times New Roman" panose="02020603050405020304" pitchFamily="18" charset="0"/>
                <a:cs typeface="Times New Roman" panose="02020603050405020304" pitchFamily="18" charset="0"/>
              </a:rPr>
              <a:t>Mitarai Lab</a:t>
            </a:r>
          </a:p>
          <a:p>
            <a:pPr algn="r"/>
            <a:r>
              <a:rPr lang="en-US" altLang="zh-CN" sz="3200" dirty="0">
                <a:latin typeface="Times New Roman" panose="02020603050405020304" pitchFamily="18" charset="0"/>
                <a:cs typeface="Times New Roman" panose="02020603050405020304" pitchFamily="18" charset="0"/>
              </a:rPr>
              <a:t>2021/11/24</a:t>
            </a:r>
            <a:endParaRPr lang="en-US" altLang="zh-CN" sz="3200" dirty="0"/>
          </a:p>
          <a:p>
            <a:pPr algn="r"/>
            <a:r>
              <a:rPr lang="ja-JP" altLang="en-US" sz="3200" dirty="0">
                <a:latin typeface="ＭＳ ゴシック" panose="020B0609070205080204" pitchFamily="49" charset="-128"/>
                <a:ea typeface="ＭＳ ゴシック" panose="020B0609070205080204" pitchFamily="49" charset="-128"/>
              </a:rPr>
              <a:t>梁　少基</a:t>
            </a:r>
            <a:endParaRPr lang="en-US" altLang="ja-JP" sz="3200" dirty="0">
              <a:latin typeface="ＭＳ ゴシック" panose="020B0609070205080204" pitchFamily="49" charset="-128"/>
              <a:ea typeface="ＭＳ ゴシック" panose="020B0609070205080204" pitchFamily="49" charset="-128"/>
            </a:endParaRPr>
          </a:p>
          <a:p>
            <a:endParaRPr lang="zh-CN" altLang="en-US" dirty="0"/>
          </a:p>
        </p:txBody>
      </p:sp>
    </p:spTree>
    <p:extLst>
      <p:ext uri="{BB962C8B-B14F-4D97-AF65-F5344CB8AC3E}">
        <p14:creationId xmlns:p14="http://schemas.microsoft.com/office/powerpoint/2010/main" val="4178948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5DA7F72-8137-4837-89A9-376B19314243}"/>
              </a:ext>
            </a:extLst>
          </p:cNvPr>
          <p:cNvCxnSpPr>
            <a:cxnSpLocks/>
          </p:cNvCxnSpPr>
          <p:nvPr/>
        </p:nvCxnSpPr>
        <p:spPr>
          <a:xfrm flipV="1">
            <a:off x="-357911" y="698541"/>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6C3E4386-B93E-4006-8CCC-0A8CF612E7E5}"/>
              </a:ext>
            </a:extLst>
          </p:cNvPr>
          <p:cNvSpPr txBox="1"/>
          <p:nvPr/>
        </p:nvSpPr>
        <p:spPr>
          <a:xfrm>
            <a:off x="2618793" y="80683"/>
            <a:ext cx="7135061"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Long Short-Term Memory :LSTM (detailed)</a:t>
            </a:r>
            <a:endParaRPr lang="en-US" altLang="ja-JP" sz="2800" dirty="0">
              <a:latin typeface="ＭＳ ゴシック" panose="020B0609070205080204" pitchFamily="49" charset="-128"/>
              <a:ea typeface="ＭＳ ゴシック" panose="020B0609070205080204" pitchFamily="49" charset="-128"/>
            </a:endParaRPr>
          </a:p>
        </p:txBody>
      </p:sp>
      <p:pic>
        <p:nvPicPr>
          <p:cNvPr id="3074" name="Picture 2" descr="preview">
            <a:extLst>
              <a:ext uri="{FF2B5EF4-FFF2-40B4-BE49-F238E27FC236}">
                <a16:creationId xmlns:a16="http://schemas.microsoft.com/office/drawing/2014/main" id="{062D6FE1-818F-4247-A81D-2ECDEE666B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 r="48710"/>
          <a:stretch/>
        </p:blipFill>
        <p:spPr bwMode="auto">
          <a:xfrm>
            <a:off x="531333" y="2099233"/>
            <a:ext cx="5564667" cy="335130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F096B04-BADC-4AA3-BF8C-482FEBF8E716}"/>
              </a:ext>
            </a:extLst>
          </p:cNvPr>
          <p:cNvSpPr txBox="1"/>
          <p:nvPr/>
        </p:nvSpPr>
        <p:spPr>
          <a:xfrm>
            <a:off x="3469340" y="762406"/>
            <a:ext cx="3164541" cy="1077218"/>
          </a:xfrm>
          <a:prstGeom prst="rect">
            <a:avLst/>
          </a:prstGeom>
          <a:noFill/>
        </p:spPr>
        <p:txBody>
          <a:bodyPr wrap="square" rtlCol="0">
            <a:spAutoFit/>
          </a:bodyPr>
          <a:lstStyle/>
          <a:p>
            <a:pPr algn="ctr"/>
            <a:r>
              <a:rPr lang="en-US" altLang="zh-CN" sz="3200" b="1" dirty="0"/>
              <a:t>STEP1</a:t>
            </a:r>
          </a:p>
          <a:p>
            <a:pPr algn="ctr"/>
            <a:r>
              <a:rPr lang="en-US" altLang="zh-CN" sz="3200" b="1" dirty="0"/>
              <a:t>Main  Line </a:t>
            </a:r>
            <a:r>
              <a:rPr lang="en-US" altLang="zh-CN" dirty="0"/>
              <a:t> </a:t>
            </a:r>
            <a:endParaRPr lang="zh-CN" altLang="en-US" dirty="0"/>
          </a:p>
        </p:txBody>
      </p:sp>
      <p:grpSp>
        <p:nvGrpSpPr>
          <p:cNvPr id="2" name="组合 1">
            <a:extLst>
              <a:ext uri="{FF2B5EF4-FFF2-40B4-BE49-F238E27FC236}">
                <a16:creationId xmlns:a16="http://schemas.microsoft.com/office/drawing/2014/main" id="{50C0D980-8095-4260-8338-B5EA22380A43}"/>
              </a:ext>
            </a:extLst>
          </p:cNvPr>
          <p:cNvGrpSpPr/>
          <p:nvPr/>
        </p:nvGrpSpPr>
        <p:grpSpPr>
          <a:xfrm>
            <a:off x="268941" y="1516049"/>
            <a:ext cx="11456892" cy="4714422"/>
            <a:chOff x="268941" y="1516049"/>
            <a:chExt cx="11456892" cy="4714422"/>
          </a:xfrm>
        </p:grpSpPr>
        <p:sp>
          <p:nvSpPr>
            <p:cNvPr id="7" name="矩形 6">
              <a:extLst>
                <a:ext uri="{FF2B5EF4-FFF2-40B4-BE49-F238E27FC236}">
                  <a16:creationId xmlns:a16="http://schemas.microsoft.com/office/drawing/2014/main" id="{AA4D6172-E09B-41AC-8C80-2F28F5F161BA}"/>
                </a:ext>
              </a:extLst>
            </p:cNvPr>
            <p:cNvSpPr/>
            <p:nvPr/>
          </p:nvSpPr>
          <p:spPr>
            <a:xfrm>
              <a:off x="268941" y="2783947"/>
              <a:ext cx="6033247" cy="6450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C3A010E4-66BE-4FB7-B34A-BA03A49D8C90}"/>
                </a:ext>
              </a:extLst>
            </p:cNvPr>
            <p:cNvSpPr/>
            <p:nvPr/>
          </p:nvSpPr>
          <p:spPr>
            <a:xfrm>
              <a:off x="6427693" y="2514802"/>
              <a:ext cx="412377" cy="1183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3D41DA8-DDD3-42CB-9980-BAD3FB46715D}"/>
                </a:ext>
              </a:extLst>
            </p:cNvPr>
            <p:cNvSpPr/>
            <p:nvPr/>
          </p:nvSpPr>
          <p:spPr>
            <a:xfrm>
              <a:off x="6965575" y="1516049"/>
              <a:ext cx="4760258" cy="4714422"/>
            </a:xfrm>
            <a:prstGeom prst="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7DD448B-CDC8-420B-B7F1-3C2BFA086292}"/>
                </a:ext>
              </a:extLst>
            </p:cNvPr>
            <p:cNvSpPr txBox="1"/>
            <p:nvPr/>
          </p:nvSpPr>
          <p:spPr>
            <a:xfrm>
              <a:off x="7232749" y="1895142"/>
              <a:ext cx="4225910" cy="1384995"/>
            </a:xfrm>
            <a:prstGeom prst="rect">
              <a:avLst/>
            </a:prstGeom>
            <a:noFill/>
          </p:spPr>
          <p:txBody>
            <a:bodyPr wrap="square">
              <a:spAutoFit/>
            </a:bodyPr>
            <a:lstStyle/>
            <a:p>
              <a:r>
                <a:rPr lang="zh-CN" altLang="en-US" sz="2800" dirty="0"/>
                <a:t>The key to LSTM is the upper information line C.</a:t>
              </a:r>
              <a:endParaRPr lang="en-US" altLang="zh-CN" sz="2800" dirty="0"/>
            </a:p>
            <a:p>
              <a:r>
                <a:rPr lang="zh-CN" altLang="en-US" sz="2800" dirty="0"/>
                <a:t> </a:t>
              </a:r>
            </a:p>
          </p:txBody>
        </p:sp>
        <p:sp>
          <p:nvSpPr>
            <p:cNvPr id="18" name="文本框 17">
              <a:extLst>
                <a:ext uri="{FF2B5EF4-FFF2-40B4-BE49-F238E27FC236}">
                  <a16:creationId xmlns:a16="http://schemas.microsoft.com/office/drawing/2014/main" id="{F5460F34-1C71-471A-8D1B-67E563CF3BCF}"/>
                </a:ext>
              </a:extLst>
            </p:cNvPr>
            <p:cNvSpPr txBox="1"/>
            <p:nvPr/>
          </p:nvSpPr>
          <p:spPr>
            <a:xfrm>
              <a:off x="7070184" y="3698143"/>
              <a:ext cx="4388475" cy="1815882"/>
            </a:xfrm>
            <a:prstGeom prst="rect">
              <a:avLst/>
            </a:prstGeom>
            <a:noFill/>
          </p:spPr>
          <p:txBody>
            <a:bodyPr wrap="square">
              <a:spAutoFit/>
            </a:bodyPr>
            <a:lstStyle/>
            <a:p>
              <a:r>
                <a:rPr lang="zh-CN" altLang="en-US" sz="2800" dirty="0"/>
                <a:t>There are only </a:t>
              </a:r>
              <a:r>
                <a:rPr lang="zh-CN" altLang="en-US" sz="2800" b="1" i="1" u="sng" dirty="0">
                  <a:highlight>
                    <a:srgbClr val="FFFF00"/>
                  </a:highlight>
                </a:rPr>
                <a:t>a few linear operations </a:t>
              </a:r>
              <a:r>
                <a:rPr lang="zh-CN" altLang="en-US" sz="2800" dirty="0"/>
                <a:t>on this line,  the information can be </a:t>
              </a:r>
              <a:r>
                <a:rPr lang="zh-CN" altLang="en-US" sz="2800" b="1" i="1" u="sng" dirty="0">
                  <a:highlight>
                    <a:srgbClr val="FFFF00"/>
                  </a:highlight>
                </a:rPr>
                <a:t>easily maintained</a:t>
              </a:r>
              <a:r>
                <a:rPr lang="zh-CN" altLang="en-US" sz="2800" dirty="0"/>
                <a:t>.</a:t>
              </a:r>
            </a:p>
          </p:txBody>
        </p:sp>
      </p:grpSp>
    </p:spTree>
    <p:extLst>
      <p:ext uri="{BB962C8B-B14F-4D97-AF65-F5344CB8AC3E}">
        <p14:creationId xmlns:p14="http://schemas.microsoft.com/office/powerpoint/2010/main" val="270395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review">
            <a:extLst>
              <a:ext uri="{FF2B5EF4-FFF2-40B4-BE49-F238E27FC236}">
                <a16:creationId xmlns:a16="http://schemas.microsoft.com/office/drawing/2014/main" id="{6ABBF0DE-44AA-4111-A1BA-BEF953FCB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8" r="51442" b="-1"/>
          <a:stretch/>
        </p:blipFill>
        <p:spPr bwMode="auto">
          <a:xfrm>
            <a:off x="439268" y="2034988"/>
            <a:ext cx="5444667" cy="352313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09E07ED-99DC-43E1-BC96-4A4DBDBA7CFA}"/>
              </a:ext>
            </a:extLst>
          </p:cNvPr>
          <p:cNvSpPr txBox="1"/>
          <p:nvPr/>
        </p:nvSpPr>
        <p:spPr>
          <a:xfrm>
            <a:off x="1272990" y="907713"/>
            <a:ext cx="3164541" cy="1077218"/>
          </a:xfrm>
          <a:prstGeom prst="rect">
            <a:avLst/>
          </a:prstGeom>
          <a:noFill/>
        </p:spPr>
        <p:txBody>
          <a:bodyPr wrap="square" rtlCol="0">
            <a:spAutoFit/>
          </a:bodyPr>
          <a:lstStyle/>
          <a:p>
            <a:pPr algn="ctr"/>
            <a:r>
              <a:rPr lang="en-US" altLang="zh-CN" sz="3200" b="1" dirty="0"/>
              <a:t>STEP2</a:t>
            </a:r>
          </a:p>
          <a:p>
            <a:pPr algn="ctr"/>
            <a:r>
              <a:rPr lang="en-US" altLang="zh-CN" dirty="0"/>
              <a:t> </a:t>
            </a:r>
            <a:r>
              <a:rPr lang="en-US" altLang="zh-CN" sz="3200" b="1" dirty="0"/>
              <a:t>Forget Layer</a:t>
            </a:r>
            <a:endParaRPr lang="zh-CN" altLang="en-US" sz="3200" b="1" dirty="0"/>
          </a:p>
        </p:txBody>
      </p:sp>
      <p:cxnSp>
        <p:nvCxnSpPr>
          <p:cNvPr id="6" name="直接连接符 5">
            <a:extLst>
              <a:ext uri="{FF2B5EF4-FFF2-40B4-BE49-F238E27FC236}">
                <a16:creationId xmlns:a16="http://schemas.microsoft.com/office/drawing/2014/main" id="{F012A49C-DB27-4F00-B933-FC0EDC8B9B2F}"/>
              </a:ext>
            </a:extLst>
          </p:cNvPr>
          <p:cNvCxnSpPr>
            <a:cxnSpLocks/>
          </p:cNvCxnSpPr>
          <p:nvPr/>
        </p:nvCxnSpPr>
        <p:spPr>
          <a:xfrm flipV="1">
            <a:off x="-357911" y="698541"/>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7E684805-3EE3-4026-9C53-F475D4DA179F}"/>
              </a:ext>
            </a:extLst>
          </p:cNvPr>
          <p:cNvSpPr txBox="1"/>
          <p:nvPr/>
        </p:nvSpPr>
        <p:spPr>
          <a:xfrm>
            <a:off x="2528469" y="116278"/>
            <a:ext cx="7135061"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Long Short-Term Memory :LSTM (detailed)</a:t>
            </a:r>
            <a:endParaRPr lang="en-US" altLang="ja-JP" sz="2800" dirty="0">
              <a:latin typeface="ＭＳ ゴシック" panose="020B0609070205080204" pitchFamily="49" charset="-128"/>
              <a:ea typeface="ＭＳ ゴシック" panose="020B0609070205080204" pitchFamily="49" charset="-128"/>
            </a:endParaRPr>
          </a:p>
        </p:txBody>
      </p:sp>
      <p:sp>
        <p:nvSpPr>
          <p:cNvPr id="14" name="文本框 13">
            <a:extLst>
              <a:ext uri="{FF2B5EF4-FFF2-40B4-BE49-F238E27FC236}">
                <a16:creationId xmlns:a16="http://schemas.microsoft.com/office/drawing/2014/main" id="{02197444-28A1-4F8B-86F8-1518248B2D39}"/>
              </a:ext>
            </a:extLst>
          </p:cNvPr>
          <p:cNvSpPr txBox="1"/>
          <p:nvPr/>
        </p:nvSpPr>
        <p:spPr>
          <a:xfrm>
            <a:off x="6382447" y="828599"/>
            <a:ext cx="6562164" cy="461665"/>
          </a:xfrm>
          <a:prstGeom prst="rect">
            <a:avLst/>
          </a:prstGeom>
          <a:noFill/>
        </p:spPr>
        <p:txBody>
          <a:bodyPr wrap="square">
            <a:spAutoFit/>
          </a:bodyPr>
          <a:lstStyle/>
          <a:p>
            <a:r>
              <a:rPr lang="en-US" altLang="zh-CN" sz="2400" b="1" u="sng" dirty="0"/>
              <a:t>Decide what information is forgotten</a:t>
            </a:r>
            <a:endParaRPr lang="zh-CN" altLang="en-US" sz="2400" b="1" u="sng" dirty="0"/>
          </a:p>
        </p:txBody>
      </p:sp>
      <p:sp>
        <p:nvSpPr>
          <p:cNvPr id="18" name="文本框 17">
            <a:extLst>
              <a:ext uri="{FF2B5EF4-FFF2-40B4-BE49-F238E27FC236}">
                <a16:creationId xmlns:a16="http://schemas.microsoft.com/office/drawing/2014/main" id="{E2DB154F-04EA-4F49-9112-69ABD395612B}"/>
              </a:ext>
            </a:extLst>
          </p:cNvPr>
          <p:cNvSpPr txBox="1"/>
          <p:nvPr/>
        </p:nvSpPr>
        <p:spPr>
          <a:xfrm>
            <a:off x="5737411" y="2971800"/>
            <a:ext cx="65" cy="276999"/>
          </a:xfrm>
          <a:prstGeom prst="rect">
            <a:avLst/>
          </a:prstGeom>
          <a:noFill/>
        </p:spPr>
        <p:txBody>
          <a:bodyPr wrap="none" lIns="0" tIns="0" rIns="0" bIns="0" rtlCol="0">
            <a:spAutoFit/>
          </a:bodyPr>
          <a:lstStyle/>
          <a:p>
            <a:endParaRPr lang="zh-CN" altLang="en-US" dirty="0"/>
          </a:p>
        </p:txBody>
      </p:sp>
      <p:grpSp>
        <p:nvGrpSpPr>
          <p:cNvPr id="24" name="组合 23">
            <a:extLst>
              <a:ext uri="{FF2B5EF4-FFF2-40B4-BE49-F238E27FC236}">
                <a16:creationId xmlns:a16="http://schemas.microsoft.com/office/drawing/2014/main" id="{5690181D-0E21-46AC-B6DA-BD84BB1A824A}"/>
              </a:ext>
            </a:extLst>
          </p:cNvPr>
          <p:cNvGrpSpPr/>
          <p:nvPr/>
        </p:nvGrpSpPr>
        <p:grpSpPr>
          <a:xfrm>
            <a:off x="233086" y="1533978"/>
            <a:ext cx="11519646" cy="4714422"/>
            <a:chOff x="206187" y="1516049"/>
            <a:chExt cx="11519646" cy="4714422"/>
          </a:xfrm>
        </p:grpSpPr>
        <p:sp>
          <p:nvSpPr>
            <p:cNvPr id="8" name="矩形 7">
              <a:extLst>
                <a:ext uri="{FF2B5EF4-FFF2-40B4-BE49-F238E27FC236}">
                  <a16:creationId xmlns:a16="http://schemas.microsoft.com/office/drawing/2014/main" id="{FD504763-9BF9-4987-B1ED-22A7B3B45784}"/>
                </a:ext>
              </a:extLst>
            </p:cNvPr>
            <p:cNvSpPr/>
            <p:nvPr/>
          </p:nvSpPr>
          <p:spPr>
            <a:xfrm>
              <a:off x="206187" y="4419600"/>
              <a:ext cx="1864659" cy="15060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02885D0-D32E-4FA2-8ACE-28111E1FA5C4}"/>
                </a:ext>
              </a:extLst>
            </p:cNvPr>
            <p:cNvSpPr/>
            <p:nvPr/>
          </p:nvSpPr>
          <p:spPr>
            <a:xfrm>
              <a:off x="6965575" y="1516049"/>
              <a:ext cx="4760258" cy="4714422"/>
            </a:xfrm>
            <a:prstGeom prst="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连接符: 肘形 10">
              <a:extLst>
                <a:ext uri="{FF2B5EF4-FFF2-40B4-BE49-F238E27FC236}">
                  <a16:creationId xmlns:a16="http://schemas.microsoft.com/office/drawing/2014/main" id="{9F6E87AA-7278-4F8E-8472-BC2560B4D7AC}"/>
                </a:ext>
              </a:extLst>
            </p:cNvPr>
            <p:cNvCxnSpPr>
              <a:stCxn id="8" idx="2"/>
            </p:cNvCxnSpPr>
            <p:nvPr/>
          </p:nvCxnSpPr>
          <p:spPr>
            <a:xfrm rot="5400000" flipH="1" flipV="1">
              <a:off x="2895598" y="1855695"/>
              <a:ext cx="2312895" cy="5827058"/>
            </a:xfrm>
            <a:prstGeom prst="bentConnector4">
              <a:avLst>
                <a:gd name="adj1" fmla="val -9884"/>
                <a:gd name="adj2" fmla="val 58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B9F41B0-65A8-438C-88BA-8EF50DF6EDBD}"/>
                </a:ext>
              </a:extLst>
            </p:cNvPr>
            <p:cNvSpPr txBox="1"/>
            <p:nvPr/>
          </p:nvSpPr>
          <p:spPr>
            <a:xfrm>
              <a:off x="7395880" y="1694120"/>
              <a:ext cx="3899648" cy="1528624"/>
            </a:xfrm>
            <a:prstGeom prst="rect">
              <a:avLst/>
            </a:prstGeom>
            <a:noFill/>
          </p:spPr>
          <p:txBody>
            <a:bodyPr wrap="square" rtlCol="0">
              <a:spAutoFit/>
            </a:bodyPr>
            <a:lstStyle/>
            <a:p>
              <a:r>
                <a:rPr lang="en-US" altLang="zh-CN" sz="2800" dirty="0"/>
                <a:t>Previous output: </a:t>
              </a:r>
              <a:r>
                <a:rPr lang="en-US" altLang="zh-CN" sz="2800" dirty="0">
                  <a:highlight>
                    <a:srgbClr val="FFFF00"/>
                  </a:highlight>
                </a:rPr>
                <a:t>h</a:t>
              </a:r>
              <a:r>
                <a:rPr lang="en-US" altLang="zh-CN" sz="2800" baseline="-25000" dirty="0">
                  <a:highlight>
                    <a:srgbClr val="FFFF00"/>
                  </a:highlight>
                </a:rPr>
                <a:t>t-1</a:t>
              </a:r>
            </a:p>
            <a:p>
              <a:endParaRPr lang="en-US" altLang="zh-CN" sz="2800" baseline="-25000" dirty="0"/>
            </a:p>
            <a:p>
              <a:r>
                <a:rPr lang="en-US" altLang="zh-CN" sz="2800" dirty="0"/>
                <a:t>Current input: </a:t>
              </a:r>
              <a:r>
                <a:rPr lang="en-US" altLang="zh-CN" sz="2800" dirty="0">
                  <a:highlight>
                    <a:srgbClr val="FFFF00"/>
                  </a:highlight>
                </a:rPr>
                <a:t>x</a:t>
              </a:r>
              <a:r>
                <a:rPr lang="en-US" altLang="zh-CN" sz="2800" baseline="-25000" dirty="0">
                  <a:highlight>
                    <a:srgbClr val="FFFF00"/>
                  </a:highlight>
                </a:rPr>
                <a:t>1</a:t>
              </a:r>
            </a:p>
            <a:p>
              <a:endParaRPr lang="zh-CN" altLang="en-US" sz="2800" baseline="-25000" dirty="0">
                <a:highlight>
                  <a:srgbClr val="FFFF00"/>
                </a:highlight>
              </a:endParaRPr>
            </a:p>
          </p:txBody>
        </p:sp>
        <p:cxnSp>
          <p:nvCxnSpPr>
            <p:cNvPr id="16" name="直接箭头连接符 15">
              <a:extLst>
                <a:ext uri="{FF2B5EF4-FFF2-40B4-BE49-F238E27FC236}">
                  <a16:creationId xmlns:a16="http://schemas.microsoft.com/office/drawing/2014/main" id="{CBB03EB3-86A3-46A4-839B-8E0788997259}"/>
                </a:ext>
              </a:extLst>
            </p:cNvPr>
            <p:cNvCxnSpPr/>
            <p:nvPr/>
          </p:nvCxnSpPr>
          <p:spPr>
            <a:xfrm>
              <a:off x="8866094" y="2949319"/>
              <a:ext cx="0" cy="1143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F5E1FBF-49CB-400E-B94F-C3A60454293A}"/>
                </a:ext>
              </a:extLst>
            </p:cNvPr>
            <p:cNvSpPr txBox="1"/>
            <p:nvPr/>
          </p:nvSpPr>
          <p:spPr>
            <a:xfrm>
              <a:off x="9036430" y="3222744"/>
              <a:ext cx="2017054" cy="461665"/>
            </a:xfrm>
            <a:prstGeom prst="rect">
              <a:avLst/>
            </a:prstGeom>
            <a:noFill/>
          </p:spPr>
          <p:txBody>
            <a:bodyPr wrap="square" rtlCol="0">
              <a:spAutoFit/>
            </a:bodyPr>
            <a:lstStyle/>
            <a:p>
              <a:r>
                <a:rPr lang="en-US" altLang="zh-CN" sz="2400" dirty="0"/>
                <a:t>combination</a:t>
              </a:r>
              <a:endParaRPr lang="zh-CN" altLang="en-US" sz="2400"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7C6E715-E3E8-4E2E-81BD-6D6457697673}"/>
                    </a:ext>
                  </a:extLst>
                </p:cNvPr>
                <p:cNvSpPr txBox="1"/>
                <p:nvPr/>
              </p:nvSpPr>
              <p:spPr>
                <a:xfrm>
                  <a:off x="7767925" y="4054011"/>
                  <a:ext cx="269837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h</m:t>
                        </m:r>
                        <m:r>
                          <a:rPr lang="en-US" altLang="zh-CN" sz="2400" b="0" i="1" baseline="-25000" smtClean="0">
                            <a:latin typeface="Cambria Math" panose="02040503050406030204" pitchFamily="18" charset="0"/>
                          </a:rPr>
                          <m:t>𝑡</m:t>
                        </m:r>
                        <m:r>
                          <a:rPr lang="en-US" altLang="zh-CN" sz="2400" b="0" i="1" baseline="-25000" smtClean="0">
                            <a:latin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𝑥</m:t>
                        </m:r>
                        <m:r>
                          <a:rPr lang="en-US" altLang="zh-CN" sz="2400" b="0" i="1" baseline="-25000" smtClean="0">
                            <a:latin typeface="Cambria Math" panose="02040503050406030204" pitchFamily="18" charset="0"/>
                            <a:ea typeface="Cambria Math" panose="02040503050406030204" pitchFamily="18" charset="0"/>
                          </a:rPr>
                          <m:t>1</m:t>
                        </m:r>
                      </m:oMath>
                    </m:oMathPara>
                  </a14:m>
                  <a:endParaRPr lang="zh-CN" altLang="en-US" sz="2400" baseline="-25000" dirty="0"/>
                </a:p>
              </p:txBody>
            </p:sp>
          </mc:Choice>
          <mc:Fallback xmlns="">
            <p:sp>
              <p:nvSpPr>
                <p:cNvPr id="19" name="文本框 18">
                  <a:extLst>
                    <a:ext uri="{FF2B5EF4-FFF2-40B4-BE49-F238E27FC236}">
                      <a16:creationId xmlns:a16="http://schemas.microsoft.com/office/drawing/2014/main" id="{47C6E715-E3E8-4E2E-81BD-6D6457697673}"/>
                    </a:ext>
                  </a:extLst>
                </p:cNvPr>
                <p:cNvSpPr txBox="1">
                  <a:spLocks noRot="1" noChangeAspect="1" noMove="1" noResize="1" noEditPoints="1" noAdjustHandles="1" noChangeArrowheads="1" noChangeShapeType="1" noTextEdit="1"/>
                </p:cNvSpPr>
                <p:nvPr/>
              </p:nvSpPr>
              <p:spPr>
                <a:xfrm>
                  <a:off x="7767925" y="4054011"/>
                  <a:ext cx="2698376" cy="453137"/>
                </a:xfrm>
                <a:prstGeom prst="rect">
                  <a:avLst/>
                </a:prstGeom>
                <a:blipFill>
                  <a:blip r:embed="rId3"/>
                  <a:stretch>
                    <a:fillRect b="-14865"/>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BCFC0A47-7E0A-4F4C-B8F7-63BAB42C941D}"/>
                </a:ext>
              </a:extLst>
            </p:cNvPr>
            <p:cNvCxnSpPr>
              <a:cxnSpLocks/>
            </p:cNvCxnSpPr>
            <p:nvPr/>
          </p:nvCxnSpPr>
          <p:spPr>
            <a:xfrm>
              <a:off x="8866094" y="4507148"/>
              <a:ext cx="0" cy="782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D042AB7-4602-44C3-A927-6A96A10590B4}"/>
                </a:ext>
              </a:extLst>
            </p:cNvPr>
            <p:cNvSpPr txBox="1"/>
            <p:nvPr/>
          </p:nvSpPr>
          <p:spPr>
            <a:xfrm>
              <a:off x="7446577" y="4645917"/>
              <a:ext cx="1317798" cy="461665"/>
            </a:xfrm>
            <a:prstGeom prst="rect">
              <a:avLst/>
            </a:prstGeom>
            <a:noFill/>
          </p:spPr>
          <p:txBody>
            <a:bodyPr wrap="square" rtlCol="0">
              <a:spAutoFit/>
            </a:bodyPr>
            <a:lstStyle/>
            <a:p>
              <a:r>
                <a:rPr lang="en-US" altLang="zh-CN" sz="2400" dirty="0"/>
                <a:t>forget</a:t>
              </a:r>
              <a:endParaRPr lang="zh-CN" altLang="en-US" sz="24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F1C8D03-5A5B-4FA3-97B9-CD3BE08AB8E2}"/>
                    </a:ext>
                  </a:extLst>
                </p:cNvPr>
                <p:cNvSpPr txBox="1"/>
                <p:nvPr/>
              </p:nvSpPr>
              <p:spPr>
                <a:xfrm>
                  <a:off x="7058859" y="5203124"/>
                  <a:ext cx="4573689" cy="822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altLang="zh-CN" sz="2400" i="1" smtClean="0">
                            <a:latin typeface="Cambria Math" panose="02040503050406030204" pitchFamily="18" charset="0"/>
                          </a:rPr>
                          <m:t>𝑓</m:t>
                        </m:r>
                        <m:d>
                          <m:dPr>
                            <m:ctrlPr>
                              <a:rPr lang="pt-BR" altLang="zh-CN" sz="2400" i="1" smtClean="0">
                                <a:latin typeface="Cambria Math" panose="02040503050406030204" pitchFamily="18" charset="0"/>
                              </a:rPr>
                            </m:ctrlPr>
                          </m:dPr>
                          <m:e>
                            <m:r>
                              <a:rPr lang="en-US" altLang="zh-CN" sz="2400" b="0" i="1" smtClean="0">
                                <a:latin typeface="Cambria Math" panose="02040503050406030204" pitchFamily="18" charset="0"/>
                              </a:rPr>
                              <m:t>𝑡</m:t>
                            </m:r>
                          </m:e>
                        </m:d>
                        <m:r>
                          <a:rPr lang="pt-BR" altLang="zh-CN" sz="2400" i="1" smtClean="0">
                            <a:latin typeface="Cambria Math" panose="02040503050406030204" pitchFamily="18" charset="0"/>
                          </a:rPr>
                          <m:t>=</m:t>
                        </m:r>
                        <m:r>
                          <a:rPr lang="zh-CN" altLang="en-US" sz="2400" i="1">
                            <a:latin typeface="Cambria Math" panose="02040503050406030204" pitchFamily="18" charset="0"/>
                          </a:rPr>
                          <m:t>𝜎</m:t>
                        </m:r>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h</m:t>
                        </m:r>
                        <m:r>
                          <a:rPr lang="en-US" altLang="zh-CN" sz="2400" i="1" baseline="-25000">
                            <a:latin typeface="Cambria Math" panose="02040503050406030204" pitchFamily="18" charset="0"/>
                          </a:rPr>
                          <m:t>𝑡</m:t>
                        </m:r>
                        <m:r>
                          <a:rPr lang="en-US" altLang="zh-CN" sz="2400" i="1" baseline="-25000">
                            <a:latin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𝑥</m:t>
                        </m:r>
                        <m:r>
                          <a:rPr lang="en-US" altLang="zh-CN" sz="2400" i="1" baseline="-25000">
                            <a:latin typeface="Cambria Math" panose="02040503050406030204" pitchFamily="18" charset="0"/>
                            <a:ea typeface="Cambria Math" panose="02040503050406030204" pitchFamily="18" charset="0"/>
                          </a:rPr>
                          <m:t>1</m:t>
                        </m:r>
                        <m:r>
                          <a:rPr lang="en-US" altLang="zh-CN" sz="2400" i="1" baseline="-25000" smtClean="0">
                            <a:latin typeface="Cambria Math" panose="02040503050406030204" pitchFamily="18" charset="0"/>
                            <a:ea typeface="Cambria Math" panose="02040503050406030204" pitchFamily="18" charset="0"/>
                          </a:rPr>
                          <m:t>)</m:t>
                        </m:r>
                        <m:r>
                          <a:rPr lang="en-US" altLang="zh-CN" sz="2400" b="0" i="1" baseline="-25000" smtClean="0">
                            <a:latin typeface="Cambria Math" panose="02040503050406030204" pitchFamily="18" charset="0"/>
                            <a:ea typeface="Cambria Math" panose="02040503050406030204" pitchFamily="18" charset="0"/>
                          </a:rPr>
                          <m:t> </m:t>
                        </m:r>
                      </m:oMath>
                    </m:oMathPara>
                  </a14:m>
                  <a:endParaRPr lang="zh-CN" altLang="en-US" sz="2400" baseline="-25000" dirty="0"/>
                </a:p>
                <a:p>
                  <a:pPr/>
                  <a14:m>
                    <m:oMathPara xmlns:m="http://schemas.openxmlformats.org/officeDocument/2006/math">
                      <m:oMathParaPr>
                        <m:jc m:val="centerGroup"/>
                      </m:oMathParaPr>
                      <m:oMath xmlns:m="http://schemas.openxmlformats.org/officeDocument/2006/math">
                        <m:r>
                          <a:rPr lang="zh-CN" altLang="en-US" sz="2400" i="1" smtClean="0">
                            <a:highlight>
                              <a:srgbClr val="FFFF00"/>
                            </a:highlight>
                            <a:latin typeface="Cambria Math" panose="02040503050406030204" pitchFamily="18" charset="0"/>
                          </a:rPr>
                          <m:t>𝜎</m:t>
                        </m:r>
                        <m:r>
                          <a:rPr lang="en-US" altLang="zh-CN" sz="2400" i="1">
                            <a:highlight>
                              <a:srgbClr val="FFFF00"/>
                            </a:highlight>
                            <a:latin typeface="Cambria Math" panose="02040503050406030204" pitchFamily="18" charset="0"/>
                            <a:ea typeface="Cambria Math" panose="02040503050406030204" pitchFamily="18" charset="0"/>
                          </a:rPr>
                          <m:t>=[</m:t>
                        </m:r>
                        <m:r>
                          <a:rPr lang="en-US" altLang="zh-CN" sz="2400" b="0" i="1" smtClean="0">
                            <a:highlight>
                              <a:srgbClr val="FFFF00"/>
                            </a:highlight>
                            <a:latin typeface="Cambria Math" panose="02040503050406030204" pitchFamily="18" charset="0"/>
                            <a:ea typeface="Cambria Math" panose="02040503050406030204" pitchFamily="18" charset="0"/>
                          </a:rPr>
                          <m:t>0</m:t>
                        </m:r>
                        <m:r>
                          <a:rPr lang="en-US" altLang="zh-CN" sz="2400" i="1">
                            <a:highlight>
                              <a:srgbClr val="FFFF00"/>
                            </a:highlight>
                            <a:latin typeface="Cambria Math" panose="02040503050406030204" pitchFamily="18" charset="0"/>
                            <a:ea typeface="Cambria Math" panose="02040503050406030204" pitchFamily="18" charset="0"/>
                          </a:rPr>
                          <m:t>,1]</m:t>
                        </m:r>
                      </m:oMath>
                    </m:oMathPara>
                  </a14:m>
                  <a:endParaRPr lang="zh-CN" altLang="en-US" sz="2400" dirty="0">
                    <a:highlight>
                      <a:srgbClr val="FFFF00"/>
                    </a:highlight>
                  </a:endParaRPr>
                </a:p>
              </p:txBody>
            </p:sp>
          </mc:Choice>
          <mc:Fallback xmlns="">
            <p:sp>
              <p:nvSpPr>
                <p:cNvPr id="23" name="文本框 22">
                  <a:extLst>
                    <a:ext uri="{FF2B5EF4-FFF2-40B4-BE49-F238E27FC236}">
                      <a16:creationId xmlns:a16="http://schemas.microsoft.com/office/drawing/2014/main" id="{CF1C8D03-5A5B-4FA3-97B9-CD3BE08AB8E2}"/>
                    </a:ext>
                  </a:extLst>
                </p:cNvPr>
                <p:cNvSpPr txBox="1">
                  <a:spLocks noRot="1" noChangeAspect="1" noMove="1" noResize="1" noEditPoints="1" noAdjustHandles="1" noChangeArrowheads="1" noChangeShapeType="1" noTextEdit="1"/>
                </p:cNvSpPr>
                <p:nvPr/>
              </p:nvSpPr>
              <p:spPr>
                <a:xfrm>
                  <a:off x="7058859" y="5203124"/>
                  <a:ext cx="4573689" cy="822469"/>
                </a:xfrm>
                <a:prstGeom prst="rect">
                  <a:avLst/>
                </a:prstGeom>
                <a:blipFill>
                  <a:blip r:embed="rId4"/>
                  <a:stretch>
                    <a:fillRect b="-8889"/>
                  </a:stretch>
                </a:blipFill>
              </p:spPr>
              <p:txBody>
                <a:bodyPr/>
                <a:lstStyle/>
                <a:p>
                  <a:r>
                    <a:rPr lang="zh-CN" altLang="en-US">
                      <a:noFill/>
                    </a:rPr>
                    <a:t> </a:t>
                  </a:r>
                </a:p>
              </p:txBody>
            </p:sp>
          </mc:Fallback>
        </mc:AlternateContent>
      </p:grpSp>
      <p:sp>
        <p:nvSpPr>
          <p:cNvPr id="26" name="文本框 25">
            <a:extLst>
              <a:ext uri="{FF2B5EF4-FFF2-40B4-BE49-F238E27FC236}">
                <a16:creationId xmlns:a16="http://schemas.microsoft.com/office/drawing/2014/main" id="{AD215EFD-2C5A-4E4C-BEBB-F5DEC54FB204}"/>
              </a:ext>
            </a:extLst>
          </p:cNvPr>
          <p:cNvSpPr txBox="1"/>
          <p:nvPr/>
        </p:nvSpPr>
        <p:spPr>
          <a:xfrm>
            <a:off x="7789906" y="6310622"/>
            <a:ext cx="3747247" cy="461665"/>
          </a:xfrm>
          <a:prstGeom prst="rect">
            <a:avLst/>
          </a:prstGeom>
          <a:noFill/>
        </p:spPr>
        <p:txBody>
          <a:bodyPr wrap="square">
            <a:spAutoFit/>
          </a:bodyPr>
          <a:lstStyle/>
          <a:p>
            <a:r>
              <a:rPr lang="zh-CN" altLang="en-US" sz="2400" b="1" dirty="0"/>
              <a:t>Proportion of forgetting</a:t>
            </a:r>
          </a:p>
        </p:txBody>
      </p:sp>
    </p:spTree>
    <p:extLst>
      <p:ext uri="{BB962C8B-B14F-4D97-AF65-F5344CB8AC3E}">
        <p14:creationId xmlns:p14="http://schemas.microsoft.com/office/powerpoint/2010/main" val="45678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review">
            <a:extLst>
              <a:ext uri="{FF2B5EF4-FFF2-40B4-BE49-F238E27FC236}">
                <a16:creationId xmlns:a16="http://schemas.microsoft.com/office/drawing/2014/main" id="{84DCA7F1-CE12-4478-AC30-992101598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2" r="51412" b="1"/>
          <a:stretch/>
        </p:blipFill>
        <p:spPr bwMode="auto">
          <a:xfrm>
            <a:off x="402063" y="2393576"/>
            <a:ext cx="5693936" cy="36486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E440D65C-1637-4AF9-BFA0-34201A909DFD}"/>
              </a:ext>
            </a:extLst>
          </p:cNvPr>
          <p:cNvCxnSpPr>
            <a:cxnSpLocks/>
          </p:cNvCxnSpPr>
          <p:nvPr/>
        </p:nvCxnSpPr>
        <p:spPr>
          <a:xfrm flipV="1">
            <a:off x="-357911" y="698541"/>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332D97B8-B952-4175-8FFC-F0209DD223ED}"/>
              </a:ext>
            </a:extLst>
          </p:cNvPr>
          <p:cNvSpPr txBox="1"/>
          <p:nvPr/>
        </p:nvSpPr>
        <p:spPr>
          <a:xfrm>
            <a:off x="2528469" y="116278"/>
            <a:ext cx="7135061"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Long Short-Term Memory :LSTM (detailed)</a:t>
            </a:r>
            <a:endParaRPr lang="en-US" altLang="ja-JP" sz="2800" dirty="0">
              <a:latin typeface="ＭＳ ゴシック" panose="020B0609070205080204" pitchFamily="49" charset="-128"/>
              <a:ea typeface="ＭＳ ゴシック" panose="020B0609070205080204" pitchFamily="49" charset="-128"/>
            </a:endParaRPr>
          </a:p>
        </p:txBody>
      </p:sp>
      <p:sp>
        <p:nvSpPr>
          <p:cNvPr id="7" name="文本框 6">
            <a:extLst>
              <a:ext uri="{FF2B5EF4-FFF2-40B4-BE49-F238E27FC236}">
                <a16:creationId xmlns:a16="http://schemas.microsoft.com/office/drawing/2014/main" id="{BA422D8C-142B-4B6B-A8F0-7A8A3BADA01B}"/>
              </a:ext>
            </a:extLst>
          </p:cNvPr>
          <p:cNvSpPr txBox="1"/>
          <p:nvPr/>
        </p:nvSpPr>
        <p:spPr>
          <a:xfrm>
            <a:off x="1272990" y="858475"/>
            <a:ext cx="3191434" cy="1569660"/>
          </a:xfrm>
          <a:prstGeom prst="rect">
            <a:avLst/>
          </a:prstGeom>
          <a:noFill/>
        </p:spPr>
        <p:txBody>
          <a:bodyPr wrap="square" rtlCol="0">
            <a:spAutoFit/>
          </a:bodyPr>
          <a:lstStyle/>
          <a:p>
            <a:pPr algn="ctr"/>
            <a:r>
              <a:rPr lang="en-US" altLang="zh-CN" sz="3200" b="1" dirty="0"/>
              <a:t>STEP3</a:t>
            </a:r>
          </a:p>
          <a:p>
            <a:pPr algn="ctr"/>
            <a:r>
              <a:rPr lang="en-US" altLang="zh-CN" dirty="0"/>
              <a:t> </a:t>
            </a:r>
            <a:r>
              <a:rPr lang="en-US" altLang="zh-CN" sz="3200" b="1" dirty="0"/>
              <a:t>Data Input</a:t>
            </a:r>
          </a:p>
          <a:p>
            <a:pPr algn="ctr"/>
            <a:r>
              <a:rPr lang="en-US" altLang="zh-CN" sz="3200" b="1" dirty="0"/>
              <a:t>Layer</a:t>
            </a:r>
            <a:endParaRPr lang="zh-CN" altLang="en-US" sz="3200" b="1" dirty="0"/>
          </a:p>
        </p:txBody>
      </p:sp>
      <p:sp>
        <p:nvSpPr>
          <p:cNvPr id="8" name="文本框 7">
            <a:extLst>
              <a:ext uri="{FF2B5EF4-FFF2-40B4-BE49-F238E27FC236}">
                <a16:creationId xmlns:a16="http://schemas.microsoft.com/office/drawing/2014/main" id="{D8646A4E-E2C4-4141-B854-EAF75499D90E}"/>
              </a:ext>
            </a:extLst>
          </p:cNvPr>
          <p:cNvSpPr txBox="1"/>
          <p:nvPr/>
        </p:nvSpPr>
        <p:spPr>
          <a:xfrm>
            <a:off x="6619593" y="894707"/>
            <a:ext cx="6562164" cy="461665"/>
          </a:xfrm>
          <a:prstGeom prst="rect">
            <a:avLst/>
          </a:prstGeom>
          <a:noFill/>
        </p:spPr>
        <p:txBody>
          <a:bodyPr wrap="square">
            <a:spAutoFit/>
          </a:bodyPr>
          <a:lstStyle/>
          <a:p>
            <a:r>
              <a:rPr lang="en-US" altLang="zh-CN" sz="2400" b="1" u="sng" dirty="0"/>
              <a:t>Decide what information is entered</a:t>
            </a:r>
            <a:endParaRPr lang="zh-CN" altLang="en-US" sz="2400" b="1" u="sng" dirty="0"/>
          </a:p>
        </p:txBody>
      </p:sp>
      <p:grpSp>
        <p:nvGrpSpPr>
          <p:cNvPr id="3" name="组合 2">
            <a:extLst>
              <a:ext uri="{FF2B5EF4-FFF2-40B4-BE49-F238E27FC236}">
                <a16:creationId xmlns:a16="http://schemas.microsoft.com/office/drawing/2014/main" id="{9E55ED4B-EEFA-4C16-AA2F-6FDA1D097597}"/>
              </a:ext>
            </a:extLst>
          </p:cNvPr>
          <p:cNvGrpSpPr/>
          <p:nvPr/>
        </p:nvGrpSpPr>
        <p:grpSpPr>
          <a:xfrm>
            <a:off x="1855697" y="1417433"/>
            <a:ext cx="10058397" cy="5395740"/>
            <a:chOff x="1855697" y="1417433"/>
            <a:chExt cx="10058397" cy="5395740"/>
          </a:xfrm>
        </p:grpSpPr>
        <p:cxnSp>
          <p:nvCxnSpPr>
            <p:cNvPr id="23" name="直接箭头连接符 22">
              <a:extLst>
                <a:ext uri="{FF2B5EF4-FFF2-40B4-BE49-F238E27FC236}">
                  <a16:creationId xmlns:a16="http://schemas.microsoft.com/office/drawing/2014/main" id="{7AD0B10A-4364-45A0-8690-41056A01B53C}"/>
                </a:ext>
              </a:extLst>
            </p:cNvPr>
            <p:cNvCxnSpPr>
              <a:cxnSpLocks/>
            </p:cNvCxnSpPr>
            <p:nvPr/>
          </p:nvCxnSpPr>
          <p:spPr>
            <a:xfrm>
              <a:off x="8809213" y="4710953"/>
              <a:ext cx="0" cy="3541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51CEB78E-CB5F-4AF1-A1FA-D716A6383340}"/>
                </a:ext>
              </a:extLst>
            </p:cNvPr>
            <p:cNvGrpSpPr/>
            <p:nvPr/>
          </p:nvGrpSpPr>
          <p:grpSpPr>
            <a:xfrm>
              <a:off x="1855697" y="1417433"/>
              <a:ext cx="10058397" cy="5395740"/>
              <a:chOff x="1855697" y="1417433"/>
              <a:chExt cx="10058397" cy="5395740"/>
            </a:xfrm>
          </p:grpSpPr>
          <p:grpSp>
            <p:nvGrpSpPr>
              <p:cNvPr id="9" name="组合 8">
                <a:extLst>
                  <a:ext uri="{FF2B5EF4-FFF2-40B4-BE49-F238E27FC236}">
                    <a16:creationId xmlns:a16="http://schemas.microsoft.com/office/drawing/2014/main" id="{7D3217D2-76AC-4F83-AB2A-0A3F758A68A7}"/>
                  </a:ext>
                </a:extLst>
              </p:cNvPr>
              <p:cNvGrpSpPr/>
              <p:nvPr/>
            </p:nvGrpSpPr>
            <p:grpSpPr>
              <a:xfrm>
                <a:off x="1855697" y="1417433"/>
                <a:ext cx="9897035" cy="5395740"/>
                <a:chOff x="1828798" y="1516049"/>
                <a:chExt cx="9897035" cy="5395740"/>
              </a:xfrm>
            </p:grpSpPr>
            <p:sp>
              <p:nvSpPr>
                <p:cNvPr id="10" name="矩形 9">
                  <a:extLst>
                    <a:ext uri="{FF2B5EF4-FFF2-40B4-BE49-F238E27FC236}">
                      <a16:creationId xmlns:a16="http://schemas.microsoft.com/office/drawing/2014/main" id="{C655431A-621D-4873-935C-AB9AA4B31E57}"/>
                    </a:ext>
                  </a:extLst>
                </p:cNvPr>
                <p:cNvSpPr/>
                <p:nvPr/>
              </p:nvSpPr>
              <p:spPr>
                <a:xfrm>
                  <a:off x="1828798" y="4043079"/>
                  <a:ext cx="1864659" cy="15060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A0C654F-F525-4548-A743-DCB90455F128}"/>
                    </a:ext>
                  </a:extLst>
                </p:cNvPr>
                <p:cNvSpPr/>
                <p:nvPr/>
              </p:nvSpPr>
              <p:spPr>
                <a:xfrm>
                  <a:off x="6965575" y="1516049"/>
                  <a:ext cx="4760258" cy="5395740"/>
                </a:xfrm>
                <a:prstGeom prst="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a:extLst>
                    <a:ext uri="{FF2B5EF4-FFF2-40B4-BE49-F238E27FC236}">
                      <a16:creationId xmlns:a16="http://schemas.microsoft.com/office/drawing/2014/main" id="{2A41A772-B78C-40B7-A53E-6DF4A43F2585}"/>
                    </a:ext>
                  </a:extLst>
                </p:cNvPr>
                <p:cNvCxnSpPr>
                  <a:cxnSpLocks/>
                  <a:stCxn id="10" idx="2"/>
                </p:cNvCxnSpPr>
                <p:nvPr/>
              </p:nvCxnSpPr>
              <p:spPr>
                <a:xfrm rot="5400000" flipH="1" flipV="1">
                  <a:off x="4118290" y="2795988"/>
                  <a:ext cx="1396000" cy="4110324"/>
                </a:xfrm>
                <a:prstGeom prst="bentConnector4">
                  <a:avLst>
                    <a:gd name="adj1" fmla="val -16375"/>
                    <a:gd name="adj2" fmla="val 6134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DBE5667-8D0E-4258-B774-0A72E2711803}"/>
                    </a:ext>
                  </a:extLst>
                </p:cNvPr>
                <p:cNvSpPr txBox="1"/>
                <p:nvPr/>
              </p:nvSpPr>
              <p:spPr>
                <a:xfrm>
                  <a:off x="7377945" y="1630955"/>
                  <a:ext cx="3899648" cy="1241365"/>
                </a:xfrm>
                <a:prstGeom prst="rect">
                  <a:avLst/>
                </a:prstGeom>
                <a:noFill/>
              </p:spPr>
              <p:txBody>
                <a:bodyPr wrap="square" rtlCol="0">
                  <a:spAutoFit/>
                </a:bodyPr>
                <a:lstStyle/>
                <a:p>
                  <a:r>
                    <a:rPr lang="en-US" altLang="zh-CN" sz="2800" dirty="0"/>
                    <a:t>Previous output: </a:t>
                  </a:r>
                  <a:r>
                    <a:rPr lang="en-US" altLang="zh-CN" sz="2800" dirty="0">
                      <a:highlight>
                        <a:srgbClr val="FFFF00"/>
                      </a:highlight>
                    </a:rPr>
                    <a:t>h</a:t>
                  </a:r>
                  <a:r>
                    <a:rPr lang="en-US" altLang="zh-CN" sz="2800" baseline="-25000" dirty="0">
                      <a:highlight>
                        <a:srgbClr val="FFFF00"/>
                      </a:highlight>
                    </a:rPr>
                    <a:t>t-1</a:t>
                  </a:r>
                  <a:endParaRPr lang="en-US" altLang="zh-CN" sz="2800" baseline="-25000" dirty="0"/>
                </a:p>
                <a:p>
                  <a:r>
                    <a:rPr lang="en-US" altLang="zh-CN" sz="2800" dirty="0"/>
                    <a:t>Current input: </a:t>
                  </a:r>
                  <a:r>
                    <a:rPr lang="en-US" altLang="zh-CN" sz="2800" dirty="0">
                      <a:highlight>
                        <a:srgbClr val="FFFF00"/>
                      </a:highlight>
                    </a:rPr>
                    <a:t>x</a:t>
                  </a:r>
                  <a:r>
                    <a:rPr lang="en-US" altLang="zh-CN" sz="2800" baseline="-25000" dirty="0">
                      <a:highlight>
                        <a:srgbClr val="FFFF00"/>
                      </a:highlight>
                    </a:rPr>
                    <a:t>1</a:t>
                  </a:r>
                </a:p>
                <a:p>
                  <a:endParaRPr lang="zh-CN" altLang="en-US" sz="2800" baseline="-25000" dirty="0">
                    <a:highlight>
                      <a:srgbClr val="FFFF00"/>
                    </a:highlight>
                  </a:endParaRPr>
                </a:p>
              </p:txBody>
            </p:sp>
            <p:cxnSp>
              <p:nvCxnSpPr>
                <p:cNvPr id="14" name="直接箭头连接符 13">
                  <a:extLst>
                    <a:ext uri="{FF2B5EF4-FFF2-40B4-BE49-F238E27FC236}">
                      <a16:creationId xmlns:a16="http://schemas.microsoft.com/office/drawing/2014/main" id="{1FEDB9E7-12E6-470D-9BC9-D5D3F3F1F0F7}"/>
                    </a:ext>
                  </a:extLst>
                </p:cNvPr>
                <p:cNvCxnSpPr>
                  <a:cxnSpLocks/>
                </p:cNvCxnSpPr>
                <p:nvPr/>
              </p:nvCxnSpPr>
              <p:spPr>
                <a:xfrm>
                  <a:off x="8540263" y="2572345"/>
                  <a:ext cx="0" cy="4617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A574B1-46E2-4CFD-A417-48AA5C6C097F}"/>
                    </a:ext>
                  </a:extLst>
                </p:cNvPr>
                <p:cNvSpPr txBox="1"/>
                <p:nvPr/>
              </p:nvSpPr>
              <p:spPr>
                <a:xfrm>
                  <a:off x="8597150" y="2473820"/>
                  <a:ext cx="2017054" cy="461665"/>
                </a:xfrm>
                <a:prstGeom prst="rect">
                  <a:avLst/>
                </a:prstGeom>
                <a:noFill/>
              </p:spPr>
              <p:txBody>
                <a:bodyPr wrap="square" rtlCol="0">
                  <a:spAutoFit/>
                </a:bodyPr>
                <a:lstStyle/>
                <a:p>
                  <a:r>
                    <a:rPr lang="en-US" altLang="zh-CN" sz="2400" dirty="0"/>
                    <a:t>combination</a:t>
                  </a:r>
                  <a:endParaRPr lang="zh-CN" altLang="en-US" sz="2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F69158A-3FB0-47C4-B73C-94C2ADFF5DD9}"/>
                        </a:ext>
                      </a:extLst>
                    </p:cNvPr>
                    <p:cNvSpPr txBox="1"/>
                    <p:nvPr/>
                  </p:nvSpPr>
                  <p:spPr>
                    <a:xfrm>
                      <a:off x="7270370" y="2935485"/>
                      <a:ext cx="269837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h</m:t>
                            </m:r>
                            <m:r>
                              <a:rPr lang="en-US" altLang="zh-CN" sz="2400" b="0" i="1" baseline="-25000" smtClean="0">
                                <a:latin typeface="Cambria Math" panose="02040503050406030204" pitchFamily="18" charset="0"/>
                              </a:rPr>
                              <m:t>𝑡</m:t>
                            </m:r>
                            <m:r>
                              <a:rPr lang="en-US" altLang="zh-CN" sz="2400" b="0" i="1" baseline="-25000" smtClean="0">
                                <a:latin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𝑥</m:t>
                            </m:r>
                            <m:r>
                              <a:rPr lang="en-US" altLang="zh-CN" sz="2400" b="0" i="1" baseline="-25000" smtClean="0">
                                <a:latin typeface="Cambria Math" panose="02040503050406030204" pitchFamily="18" charset="0"/>
                                <a:ea typeface="Cambria Math" panose="02040503050406030204" pitchFamily="18" charset="0"/>
                              </a:rPr>
                              <m:t>1</m:t>
                            </m:r>
                          </m:oMath>
                        </m:oMathPara>
                      </a14:m>
                      <a:endParaRPr lang="zh-CN" altLang="en-US" sz="2400" baseline="-25000" dirty="0"/>
                    </a:p>
                  </p:txBody>
                </p:sp>
              </mc:Choice>
              <mc:Fallback xmlns="">
                <p:sp>
                  <p:nvSpPr>
                    <p:cNvPr id="16" name="文本框 15">
                      <a:extLst>
                        <a:ext uri="{FF2B5EF4-FFF2-40B4-BE49-F238E27FC236}">
                          <a16:creationId xmlns:a16="http://schemas.microsoft.com/office/drawing/2014/main" id="{8F69158A-3FB0-47C4-B73C-94C2ADFF5DD9}"/>
                        </a:ext>
                      </a:extLst>
                    </p:cNvPr>
                    <p:cNvSpPr txBox="1">
                      <a:spLocks noRot="1" noChangeAspect="1" noMove="1" noResize="1" noEditPoints="1" noAdjustHandles="1" noChangeArrowheads="1" noChangeShapeType="1" noTextEdit="1"/>
                    </p:cNvSpPr>
                    <p:nvPr/>
                  </p:nvSpPr>
                  <p:spPr>
                    <a:xfrm>
                      <a:off x="7270370" y="2935485"/>
                      <a:ext cx="2698376" cy="453137"/>
                    </a:xfrm>
                    <a:prstGeom prst="rect">
                      <a:avLst/>
                    </a:prstGeom>
                    <a:blipFill>
                      <a:blip r:embed="rId3"/>
                      <a:stretch>
                        <a:fillRect b="-13333"/>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8E0A09EE-0A0D-4936-A29A-D01260C54AAC}"/>
                    </a:ext>
                  </a:extLst>
                </p:cNvPr>
                <p:cNvCxnSpPr>
                  <a:cxnSpLocks/>
                </p:cNvCxnSpPr>
                <p:nvPr/>
              </p:nvCxnSpPr>
              <p:spPr>
                <a:xfrm>
                  <a:off x="8540268" y="3411071"/>
                  <a:ext cx="0" cy="63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6FEC28B-71F8-40C8-8AAB-96319504BBE1}"/>
                    </a:ext>
                  </a:extLst>
                </p:cNvPr>
                <p:cNvSpPr txBox="1"/>
                <p:nvPr/>
              </p:nvSpPr>
              <p:spPr>
                <a:xfrm>
                  <a:off x="7431731" y="3411595"/>
                  <a:ext cx="1034039" cy="461665"/>
                </a:xfrm>
                <a:prstGeom prst="rect">
                  <a:avLst/>
                </a:prstGeom>
                <a:noFill/>
              </p:spPr>
              <p:txBody>
                <a:bodyPr wrap="square" rtlCol="0">
                  <a:spAutoFit/>
                </a:bodyPr>
                <a:lstStyle/>
                <a:p>
                  <a:r>
                    <a:rPr lang="en-US" altLang="zh-CN" sz="2400" dirty="0">
                      <a:highlight>
                        <a:srgbClr val="FFFF00"/>
                      </a:highlight>
                    </a:rPr>
                    <a:t>retain</a:t>
                  </a:r>
                  <a:endParaRPr lang="zh-CN" altLang="en-US" sz="2400" dirty="0">
                    <a:highlight>
                      <a:srgbClr val="FFFF00"/>
                    </a:highlight>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FD574CF-0420-428B-9A3B-7A63E461479B}"/>
                        </a:ext>
                      </a:extLst>
                    </p:cNvPr>
                    <p:cNvSpPr txBox="1"/>
                    <p:nvPr/>
                  </p:nvSpPr>
                  <p:spPr>
                    <a:xfrm>
                      <a:off x="6592694" y="3973645"/>
                      <a:ext cx="4573689" cy="822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𝑖</m:t>
                            </m:r>
                            <m:d>
                              <m:dPr>
                                <m:ctrlPr>
                                  <a:rPr lang="pt-BR" altLang="zh-CN" sz="2400" i="1" smtClean="0">
                                    <a:latin typeface="Cambria Math" panose="02040503050406030204" pitchFamily="18" charset="0"/>
                                  </a:rPr>
                                </m:ctrlPr>
                              </m:dPr>
                              <m:e>
                                <m:r>
                                  <a:rPr lang="en-US" altLang="zh-CN" sz="2400" b="0" i="1" smtClean="0">
                                    <a:latin typeface="Cambria Math" panose="02040503050406030204" pitchFamily="18" charset="0"/>
                                  </a:rPr>
                                  <m:t>𝑡</m:t>
                                </m:r>
                              </m:e>
                            </m:d>
                            <m:r>
                              <a:rPr lang="pt-BR" altLang="zh-CN" sz="2400" i="1" smtClean="0">
                                <a:latin typeface="Cambria Math" panose="02040503050406030204" pitchFamily="18" charset="0"/>
                              </a:rPr>
                              <m:t>=</m:t>
                            </m:r>
                            <m:r>
                              <a:rPr lang="zh-CN" altLang="en-US" sz="2400" i="1">
                                <a:latin typeface="Cambria Math" panose="02040503050406030204" pitchFamily="18" charset="0"/>
                              </a:rPr>
                              <m:t>𝜎</m:t>
                            </m:r>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h</m:t>
                            </m:r>
                            <m:r>
                              <a:rPr lang="en-US" altLang="zh-CN" sz="2400" i="1" baseline="-25000">
                                <a:latin typeface="Cambria Math" panose="02040503050406030204" pitchFamily="18" charset="0"/>
                              </a:rPr>
                              <m:t>𝑡</m:t>
                            </m:r>
                            <m:r>
                              <a:rPr lang="en-US" altLang="zh-CN" sz="2400" i="1" baseline="-25000">
                                <a:latin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𝑥</m:t>
                            </m:r>
                            <m:r>
                              <a:rPr lang="en-US" altLang="zh-CN" sz="2400" i="1" baseline="-25000">
                                <a:latin typeface="Cambria Math" panose="02040503050406030204" pitchFamily="18" charset="0"/>
                                <a:ea typeface="Cambria Math" panose="02040503050406030204" pitchFamily="18" charset="0"/>
                              </a:rPr>
                              <m:t>1</m:t>
                            </m:r>
                            <m:r>
                              <a:rPr lang="en-US" altLang="zh-CN" sz="2400" i="1" baseline="-25000" smtClean="0">
                                <a:latin typeface="Cambria Math" panose="02040503050406030204" pitchFamily="18" charset="0"/>
                                <a:ea typeface="Cambria Math" panose="02040503050406030204" pitchFamily="18" charset="0"/>
                              </a:rPr>
                              <m:t>)</m:t>
                            </m:r>
                            <m:r>
                              <a:rPr lang="en-US" altLang="zh-CN" sz="2400" b="0" i="1" baseline="-25000" smtClean="0">
                                <a:latin typeface="Cambria Math" panose="02040503050406030204" pitchFamily="18" charset="0"/>
                                <a:ea typeface="Cambria Math" panose="02040503050406030204" pitchFamily="18" charset="0"/>
                              </a:rPr>
                              <m:t> </m:t>
                            </m:r>
                          </m:oMath>
                        </m:oMathPara>
                      </a14:m>
                      <a:endParaRPr lang="en-US" altLang="zh-CN" sz="2400" b="0" baseline="-25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sz="2400" i="1" smtClean="0">
                                <a:highlight>
                                  <a:srgbClr val="FFFF00"/>
                                </a:highlight>
                                <a:latin typeface="Cambria Math" panose="02040503050406030204" pitchFamily="18" charset="0"/>
                              </a:rPr>
                              <m:t>𝜎</m:t>
                            </m:r>
                            <m:r>
                              <a:rPr lang="en-US" altLang="zh-CN" sz="2400" i="1" smtClean="0">
                                <a:highlight>
                                  <a:srgbClr val="FFFF00"/>
                                </a:highlight>
                                <a:latin typeface="Cambria Math" panose="02040503050406030204" pitchFamily="18" charset="0"/>
                                <a:ea typeface="Cambria Math" panose="02040503050406030204" pitchFamily="18" charset="0"/>
                              </a:rPr>
                              <m:t>=</m:t>
                            </m:r>
                            <m:r>
                              <a:rPr lang="en-US" altLang="zh-CN" sz="2400" b="0" i="1" smtClean="0">
                                <a:highlight>
                                  <a:srgbClr val="FFFF00"/>
                                </a:highlight>
                                <a:latin typeface="Cambria Math" panose="02040503050406030204" pitchFamily="18" charset="0"/>
                                <a:ea typeface="Cambria Math" panose="02040503050406030204" pitchFamily="18" charset="0"/>
                              </a:rPr>
                              <m:t>0~1</m:t>
                            </m:r>
                          </m:oMath>
                        </m:oMathPara>
                      </a14:m>
                      <a:endParaRPr lang="zh-CN" altLang="en-US" sz="2400" dirty="0">
                        <a:highlight>
                          <a:srgbClr val="FFFF00"/>
                        </a:highlight>
                      </a:endParaRPr>
                    </a:p>
                  </p:txBody>
                </p:sp>
              </mc:Choice>
              <mc:Fallback xmlns="">
                <p:sp>
                  <p:nvSpPr>
                    <p:cNvPr id="19" name="文本框 18">
                      <a:extLst>
                        <a:ext uri="{FF2B5EF4-FFF2-40B4-BE49-F238E27FC236}">
                          <a16:creationId xmlns:a16="http://schemas.microsoft.com/office/drawing/2014/main" id="{3FD574CF-0420-428B-9A3B-7A63E461479B}"/>
                        </a:ext>
                      </a:extLst>
                    </p:cNvPr>
                    <p:cNvSpPr txBox="1">
                      <a:spLocks noRot="1" noChangeAspect="1" noMove="1" noResize="1" noEditPoints="1" noAdjustHandles="1" noChangeArrowheads="1" noChangeShapeType="1" noTextEdit="1"/>
                    </p:cNvSpPr>
                    <p:nvPr/>
                  </p:nvSpPr>
                  <p:spPr>
                    <a:xfrm>
                      <a:off x="6592694" y="3973645"/>
                      <a:ext cx="4573689" cy="822469"/>
                    </a:xfrm>
                    <a:prstGeom prst="rect">
                      <a:avLst/>
                    </a:prstGeom>
                    <a:blipFill>
                      <a:blip r:embed="rId4"/>
                      <a:stretch>
                        <a:fillRect/>
                      </a:stretch>
                    </a:blipFill>
                  </p:spPr>
                  <p:txBody>
                    <a:bodyPr/>
                    <a:lstStyle/>
                    <a:p>
                      <a:r>
                        <a:rPr lang="zh-CN" altLang="en-US">
                          <a:noFill/>
                        </a:rPr>
                        <a:t> </a:t>
                      </a:r>
                    </a:p>
                  </p:txBody>
                </p:sp>
              </mc:Fallback>
            </mc:AlternateContent>
          </p:grpSp>
          <p:pic>
            <p:nvPicPr>
              <p:cNvPr id="25" name="图片 24">
                <a:extLst>
                  <a:ext uri="{FF2B5EF4-FFF2-40B4-BE49-F238E27FC236}">
                    <a16:creationId xmlns:a16="http://schemas.microsoft.com/office/drawing/2014/main" id="{05B05E81-CC93-4A10-8E47-4E0AF294E925}"/>
                  </a:ext>
                </a:extLst>
              </p:cNvPr>
              <p:cNvPicPr>
                <a:picLocks noChangeAspect="1"/>
              </p:cNvPicPr>
              <p:nvPr/>
            </p:nvPicPr>
            <p:blipFill>
              <a:blip r:embed="rId5"/>
              <a:stretch>
                <a:fillRect/>
              </a:stretch>
            </p:blipFill>
            <p:spPr>
              <a:xfrm>
                <a:off x="7545608" y="5119028"/>
                <a:ext cx="2505425" cy="371527"/>
              </a:xfrm>
              <a:prstGeom prst="rect">
                <a:avLst/>
              </a:prstGeom>
            </p:spPr>
          </p:pic>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2C4E8944-FFFF-455A-AC5C-664F4019E4B4}"/>
                      </a:ext>
                    </a:extLst>
                  </p:cNvPr>
                  <p:cNvSpPr txBox="1"/>
                  <p:nvPr/>
                </p:nvSpPr>
                <p:spPr>
                  <a:xfrm>
                    <a:off x="7067823" y="5544524"/>
                    <a:ext cx="4846271" cy="1130246"/>
                  </a:xfrm>
                  <a:prstGeom prst="rect">
                    <a:avLst/>
                  </a:prstGeom>
                  <a:noFill/>
                </p:spPr>
                <p:txBody>
                  <a:bodyPr wrap="square" rtlCol="0">
                    <a:spAutoFit/>
                  </a:bodyPr>
                  <a:lstStyle/>
                  <a:p>
                    <a14:m>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rPr>
                          <m:t>𝜎</m:t>
                        </m:r>
                      </m:oMath>
                    </a14:m>
                    <a:r>
                      <a:rPr lang="en-US" altLang="zh-CN" sz="2000" dirty="0"/>
                      <a:t>: Determines the </a:t>
                    </a:r>
                    <a:r>
                      <a:rPr lang="en-US" altLang="zh-CN" sz="2000" b="1" i="1" u="sng" dirty="0">
                        <a:highlight>
                          <a:srgbClr val="FFFF00"/>
                        </a:highlight>
                      </a:rPr>
                      <a:t>proportion</a:t>
                    </a:r>
                    <a:r>
                      <a:rPr lang="en-US" altLang="zh-CN" sz="2000" dirty="0"/>
                      <a:t> of input information </a:t>
                    </a:r>
                  </a:p>
                  <a:p>
                    <a:r>
                      <a:rPr lang="en-US" altLang="zh-CN" sz="2400" b="1" dirty="0"/>
                      <a:t>tanh</a:t>
                    </a:r>
                    <a:r>
                      <a:rPr lang="en-US" altLang="zh-CN" sz="2000" dirty="0"/>
                      <a:t>: Decide </a:t>
                    </a:r>
                    <a:r>
                      <a:rPr lang="en-US" altLang="zh-CN" sz="2000" b="1" i="1" u="sng" dirty="0">
                        <a:highlight>
                          <a:srgbClr val="FFFF00"/>
                        </a:highlight>
                      </a:rPr>
                      <a:t>what information </a:t>
                    </a:r>
                    <a:r>
                      <a:rPr lang="en-US" altLang="zh-CN" sz="2000" dirty="0"/>
                      <a:t>to enter</a:t>
                    </a:r>
                    <a:endParaRPr lang="zh-CN" altLang="en-US" sz="2000" dirty="0"/>
                  </a:p>
                </p:txBody>
              </p:sp>
            </mc:Choice>
            <mc:Fallback>
              <p:sp>
                <p:nvSpPr>
                  <p:cNvPr id="26" name="文本框 25">
                    <a:extLst>
                      <a:ext uri="{FF2B5EF4-FFF2-40B4-BE49-F238E27FC236}">
                        <a16:creationId xmlns:a16="http://schemas.microsoft.com/office/drawing/2014/main" id="{2C4E8944-FFFF-455A-AC5C-664F4019E4B4}"/>
                      </a:ext>
                    </a:extLst>
                  </p:cNvPr>
                  <p:cNvSpPr txBox="1">
                    <a:spLocks noRot="1" noChangeAspect="1" noMove="1" noResize="1" noEditPoints="1" noAdjustHandles="1" noChangeArrowheads="1" noChangeShapeType="1" noTextEdit="1"/>
                  </p:cNvSpPr>
                  <p:nvPr/>
                </p:nvSpPr>
                <p:spPr>
                  <a:xfrm>
                    <a:off x="7067823" y="5544524"/>
                    <a:ext cx="4846271" cy="1130246"/>
                  </a:xfrm>
                  <a:prstGeom prst="rect">
                    <a:avLst/>
                  </a:prstGeom>
                  <a:blipFill>
                    <a:blip r:embed="rId6"/>
                    <a:stretch>
                      <a:fillRect l="-1887" b="-118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AF9D0F84-A2B0-4E7E-B9F4-DD35BB83083E}"/>
                      </a:ext>
                    </a:extLst>
                  </p:cNvPr>
                  <p:cNvSpPr txBox="1"/>
                  <p:nvPr/>
                </p:nvSpPr>
                <p:spPr>
                  <a:xfrm>
                    <a:off x="9949413" y="5009630"/>
                    <a:ext cx="1964681" cy="367702"/>
                  </a:xfrm>
                  <a:prstGeom prst="rect">
                    <a:avLst/>
                  </a:prstGeom>
                  <a:noFill/>
                </p:spPr>
                <p:txBody>
                  <a:bodyPr wrap="square">
                    <a:spAutoFit/>
                  </a:bodyPr>
                  <a:lstStyle/>
                  <a:p>
                    <a:r>
                      <a:rPr lang="en-US" altLang="zh-CN" dirty="0">
                        <a:highlight>
                          <a:srgbClr val="FFFF00"/>
                        </a:highlight>
                        <a:ea typeface="Cambria Math" panose="02040503050406030204" pitchFamily="18" charset="0"/>
                      </a:rPr>
                      <a:t>tanh</a:t>
                    </a:r>
                    <a14:m>
                      <m:oMath xmlns:m="http://schemas.openxmlformats.org/officeDocument/2006/math">
                        <m:r>
                          <a:rPr lang="en-US" altLang="zh-CN" sz="1800" i="1">
                            <a:highlight>
                              <a:srgbClr val="FFFF00"/>
                            </a:highlight>
                            <a:latin typeface="Cambria Math" panose="02040503050406030204" pitchFamily="18" charset="0"/>
                            <a:ea typeface="Cambria Math" panose="02040503050406030204" pitchFamily="18" charset="0"/>
                          </a:rPr>
                          <m:t>=[</m:t>
                        </m:r>
                        <m:r>
                          <a:rPr lang="en-US" altLang="zh-CN" sz="1800" b="0" i="1" smtClean="0">
                            <a:highlight>
                              <a:srgbClr val="FFFF00"/>
                            </a:highlight>
                            <a:latin typeface="Cambria Math" panose="02040503050406030204" pitchFamily="18" charset="0"/>
                            <a:ea typeface="Cambria Math" panose="02040503050406030204" pitchFamily="18" charset="0"/>
                          </a:rPr>
                          <m:t>−1</m:t>
                        </m:r>
                        <m:r>
                          <a:rPr lang="en-US" altLang="zh-CN" sz="1800" i="1">
                            <a:highlight>
                              <a:srgbClr val="FFFF00"/>
                            </a:highlight>
                            <a:latin typeface="Cambria Math" panose="02040503050406030204" pitchFamily="18" charset="0"/>
                            <a:ea typeface="Cambria Math" panose="02040503050406030204" pitchFamily="18" charset="0"/>
                          </a:rPr>
                          <m:t>,1]</m:t>
                        </m:r>
                      </m:oMath>
                    </a14:m>
                    <a:endParaRPr lang="zh-CN" altLang="en-US" sz="1800" dirty="0">
                      <a:highlight>
                        <a:srgbClr val="FFFF00"/>
                      </a:highlight>
                    </a:endParaRPr>
                  </a:p>
                </p:txBody>
              </p:sp>
            </mc:Choice>
            <mc:Fallback>
              <p:sp>
                <p:nvSpPr>
                  <p:cNvPr id="29" name="文本框 28">
                    <a:extLst>
                      <a:ext uri="{FF2B5EF4-FFF2-40B4-BE49-F238E27FC236}">
                        <a16:creationId xmlns:a16="http://schemas.microsoft.com/office/drawing/2014/main" id="{AF9D0F84-A2B0-4E7E-B9F4-DD35BB83083E}"/>
                      </a:ext>
                    </a:extLst>
                  </p:cNvPr>
                  <p:cNvSpPr txBox="1">
                    <a:spLocks noRot="1" noChangeAspect="1" noMove="1" noResize="1" noEditPoints="1" noAdjustHandles="1" noChangeArrowheads="1" noChangeShapeType="1" noTextEdit="1"/>
                  </p:cNvSpPr>
                  <p:nvPr/>
                </p:nvSpPr>
                <p:spPr>
                  <a:xfrm>
                    <a:off x="9949413" y="5009630"/>
                    <a:ext cx="1964681" cy="367702"/>
                  </a:xfrm>
                  <a:prstGeom prst="rect">
                    <a:avLst/>
                  </a:prstGeom>
                  <a:blipFill>
                    <a:blip r:embed="rId7"/>
                    <a:stretch>
                      <a:fillRect l="-2484" t="-10000" b="-26667"/>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6571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preview">
            <a:extLst>
              <a:ext uri="{FF2B5EF4-FFF2-40B4-BE49-F238E27FC236}">
                <a16:creationId xmlns:a16="http://schemas.microsoft.com/office/drawing/2014/main" id="{375575DA-8F01-4CB6-B02F-FC6F08DAC9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5" r="51093"/>
          <a:stretch/>
        </p:blipFill>
        <p:spPr bwMode="auto">
          <a:xfrm>
            <a:off x="396159" y="2384612"/>
            <a:ext cx="5547441" cy="348361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A2A1FE82-6A87-41B9-9664-80B1057246FB}"/>
              </a:ext>
            </a:extLst>
          </p:cNvPr>
          <p:cNvCxnSpPr>
            <a:cxnSpLocks/>
          </p:cNvCxnSpPr>
          <p:nvPr/>
        </p:nvCxnSpPr>
        <p:spPr>
          <a:xfrm flipV="1">
            <a:off x="-357911" y="698541"/>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9B7AE09D-B5C1-4B28-BFD2-17D0B5C39C89}"/>
              </a:ext>
            </a:extLst>
          </p:cNvPr>
          <p:cNvSpPr txBox="1"/>
          <p:nvPr/>
        </p:nvSpPr>
        <p:spPr>
          <a:xfrm>
            <a:off x="2528469" y="116278"/>
            <a:ext cx="7135061"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Long Short-Term Memory :LSTM (detailed)</a:t>
            </a:r>
            <a:endParaRPr lang="en-US" altLang="ja-JP" sz="2800" dirty="0">
              <a:latin typeface="ＭＳ ゴシック" panose="020B0609070205080204" pitchFamily="49" charset="-128"/>
              <a:ea typeface="ＭＳ ゴシック" panose="020B0609070205080204" pitchFamily="49" charset="-128"/>
            </a:endParaRPr>
          </a:p>
        </p:txBody>
      </p:sp>
      <p:sp>
        <p:nvSpPr>
          <p:cNvPr id="7" name="文本框 6">
            <a:extLst>
              <a:ext uri="{FF2B5EF4-FFF2-40B4-BE49-F238E27FC236}">
                <a16:creationId xmlns:a16="http://schemas.microsoft.com/office/drawing/2014/main" id="{CAB4C6C4-D806-4149-BF57-3FFAA5CEF61C}"/>
              </a:ext>
            </a:extLst>
          </p:cNvPr>
          <p:cNvSpPr txBox="1"/>
          <p:nvPr/>
        </p:nvSpPr>
        <p:spPr>
          <a:xfrm>
            <a:off x="1272990" y="858475"/>
            <a:ext cx="3191434" cy="1569660"/>
          </a:xfrm>
          <a:prstGeom prst="rect">
            <a:avLst/>
          </a:prstGeom>
          <a:noFill/>
        </p:spPr>
        <p:txBody>
          <a:bodyPr wrap="square" rtlCol="0">
            <a:spAutoFit/>
          </a:bodyPr>
          <a:lstStyle/>
          <a:p>
            <a:pPr algn="ctr"/>
            <a:r>
              <a:rPr lang="en-US" altLang="zh-CN" sz="3200" b="1" dirty="0"/>
              <a:t>STEP4</a:t>
            </a:r>
          </a:p>
          <a:p>
            <a:pPr algn="ctr"/>
            <a:r>
              <a:rPr lang="en-US" altLang="zh-CN" sz="3200" b="1" dirty="0"/>
              <a:t>Update data Layer</a:t>
            </a:r>
            <a:endParaRPr lang="zh-CN" altLang="en-US" sz="3200" b="1" dirty="0"/>
          </a:p>
        </p:txBody>
      </p:sp>
      <p:sp>
        <p:nvSpPr>
          <p:cNvPr id="8" name="文本框 7">
            <a:extLst>
              <a:ext uri="{FF2B5EF4-FFF2-40B4-BE49-F238E27FC236}">
                <a16:creationId xmlns:a16="http://schemas.microsoft.com/office/drawing/2014/main" id="{80021DC4-899A-439F-91D9-444EFC449A70}"/>
              </a:ext>
            </a:extLst>
          </p:cNvPr>
          <p:cNvSpPr txBox="1"/>
          <p:nvPr/>
        </p:nvSpPr>
        <p:spPr>
          <a:xfrm>
            <a:off x="6619593" y="894707"/>
            <a:ext cx="4550431" cy="461665"/>
          </a:xfrm>
          <a:prstGeom prst="rect">
            <a:avLst/>
          </a:prstGeom>
          <a:noFill/>
        </p:spPr>
        <p:txBody>
          <a:bodyPr wrap="square">
            <a:spAutoFit/>
          </a:bodyPr>
          <a:lstStyle/>
          <a:p>
            <a:r>
              <a:rPr lang="en-US" altLang="zh-CN" sz="2400" b="1" u="sng" dirty="0"/>
              <a:t>Update new information unit</a:t>
            </a:r>
            <a:endParaRPr lang="zh-CN" altLang="en-US" sz="2400" b="1" u="sng" dirty="0"/>
          </a:p>
        </p:txBody>
      </p:sp>
      <p:grpSp>
        <p:nvGrpSpPr>
          <p:cNvPr id="2" name="组合 1">
            <a:extLst>
              <a:ext uri="{FF2B5EF4-FFF2-40B4-BE49-F238E27FC236}">
                <a16:creationId xmlns:a16="http://schemas.microsoft.com/office/drawing/2014/main" id="{6BF0DC6B-9ABA-4563-982E-120858D8540B}"/>
              </a:ext>
            </a:extLst>
          </p:cNvPr>
          <p:cNvGrpSpPr/>
          <p:nvPr/>
        </p:nvGrpSpPr>
        <p:grpSpPr>
          <a:xfrm>
            <a:off x="1407462" y="1433652"/>
            <a:ext cx="10216233" cy="5029903"/>
            <a:chOff x="1407462" y="1433652"/>
            <a:chExt cx="10216233" cy="5029903"/>
          </a:xfrm>
        </p:grpSpPr>
        <p:grpSp>
          <p:nvGrpSpPr>
            <p:cNvPr id="9" name="组合 8">
              <a:extLst>
                <a:ext uri="{FF2B5EF4-FFF2-40B4-BE49-F238E27FC236}">
                  <a16:creationId xmlns:a16="http://schemas.microsoft.com/office/drawing/2014/main" id="{17D3BADB-F4EF-4A2C-AC72-8B3782F2E6C0}"/>
                </a:ext>
              </a:extLst>
            </p:cNvPr>
            <p:cNvGrpSpPr/>
            <p:nvPr/>
          </p:nvGrpSpPr>
          <p:grpSpPr>
            <a:xfrm>
              <a:off x="1407462" y="1433652"/>
              <a:ext cx="9923930" cy="5029903"/>
              <a:chOff x="1828798" y="2170477"/>
              <a:chExt cx="9923930" cy="5029903"/>
            </a:xfrm>
          </p:grpSpPr>
          <p:sp>
            <p:nvSpPr>
              <p:cNvPr id="10" name="矩形 9">
                <a:extLst>
                  <a:ext uri="{FF2B5EF4-FFF2-40B4-BE49-F238E27FC236}">
                    <a16:creationId xmlns:a16="http://schemas.microsoft.com/office/drawing/2014/main" id="{FF5E7702-011A-44A9-875A-744665F423BE}"/>
                  </a:ext>
                </a:extLst>
              </p:cNvPr>
              <p:cNvSpPr/>
              <p:nvPr/>
            </p:nvSpPr>
            <p:spPr>
              <a:xfrm>
                <a:off x="1828798" y="4043079"/>
                <a:ext cx="1864659" cy="15060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512648A-794E-45DB-8B42-7DE92B1469E8}"/>
                  </a:ext>
                </a:extLst>
              </p:cNvPr>
              <p:cNvSpPr/>
              <p:nvPr/>
            </p:nvSpPr>
            <p:spPr>
              <a:xfrm>
                <a:off x="6992470" y="2170477"/>
                <a:ext cx="4760258" cy="5029903"/>
              </a:xfrm>
              <a:prstGeom prst="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a:extLst>
                  <a:ext uri="{FF2B5EF4-FFF2-40B4-BE49-F238E27FC236}">
                    <a16:creationId xmlns:a16="http://schemas.microsoft.com/office/drawing/2014/main" id="{FF1C041D-A7E1-4A27-B477-B939E28B55DD}"/>
                  </a:ext>
                </a:extLst>
              </p:cNvPr>
              <p:cNvCxnSpPr>
                <a:cxnSpLocks/>
                <a:stCxn id="10" idx="2"/>
              </p:cNvCxnSpPr>
              <p:nvPr/>
            </p:nvCxnSpPr>
            <p:spPr>
              <a:xfrm rot="5400000" flipH="1" flipV="1">
                <a:off x="4118290" y="2795988"/>
                <a:ext cx="1396000" cy="4110324"/>
              </a:xfrm>
              <a:prstGeom prst="bentConnector4">
                <a:avLst>
                  <a:gd name="adj1" fmla="val -16375"/>
                  <a:gd name="adj2" fmla="val 6134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图片 20">
              <a:extLst>
                <a:ext uri="{FF2B5EF4-FFF2-40B4-BE49-F238E27FC236}">
                  <a16:creationId xmlns:a16="http://schemas.microsoft.com/office/drawing/2014/main" id="{366C422F-4CCA-4531-8E4F-E254CC1E9C01}"/>
                </a:ext>
              </a:extLst>
            </p:cNvPr>
            <p:cNvPicPr>
              <a:picLocks noChangeAspect="1"/>
            </p:cNvPicPr>
            <p:nvPr/>
          </p:nvPicPr>
          <p:blipFill>
            <a:blip r:embed="rId3"/>
            <a:stretch>
              <a:fillRect/>
            </a:stretch>
          </p:blipFill>
          <p:spPr>
            <a:xfrm>
              <a:off x="7025322" y="1698969"/>
              <a:ext cx="3553029" cy="729166"/>
            </a:xfrm>
            <a:prstGeom prst="rect">
              <a:avLst/>
            </a:prstGeom>
          </p:spPr>
        </p:pic>
        <p:cxnSp>
          <p:nvCxnSpPr>
            <p:cNvPr id="22" name="直接箭头连接符 21">
              <a:extLst>
                <a:ext uri="{FF2B5EF4-FFF2-40B4-BE49-F238E27FC236}">
                  <a16:creationId xmlns:a16="http://schemas.microsoft.com/office/drawing/2014/main" id="{420E0B75-FF0E-4640-A381-F9856A4D8AFD}"/>
                </a:ext>
              </a:extLst>
            </p:cNvPr>
            <p:cNvCxnSpPr>
              <a:cxnSpLocks/>
            </p:cNvCxnSpPr>
            <p:nvPr/>
          </p:nvCxnSpPr>
          <p:spPr>
            <a:xfrm>
              <a:off x="8086164" y="2289177"/>
              <a:ext cx="0" cy="63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BD2E636-67D8-49BB-B030-FA3859A44021}"/>
                </a:ext>
              </a:extLst>
            </p:cNvPr>
            <p:cNvCxnSpPr>
              <a:cxnSpLocks/>
            </p:cNvCxnSpPr>
            <p:nvPr/>
          </p:nvCxnSpPr>
          <p:spPr>
            <a:xfrm>
              <a:off x="9929803" y="2289177"/>
              <a:ext cx="0" cy="63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F3988C49-F6EB-4CE0-B3C3-49790FAB3B59}"/>
                </a:ext>
              </a:extLst>
            </p:cNvPr>
            <p:cNvSpPr txBox="1"/>
            <p:nvPr/>
          </p:nvSpPr>
          <p:spPr>
            <a:xfrm>
              <a:off x="7198659" y="3039035"/>
              <a:ext cx="1775010" cy="954107"/>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Forgotten part</a:t>
              </a:r>
              <a:endParaRPr lang="zh-CN" altLang="en-US" sz="28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66F272B5-A834-4A2B-9FA0-5750F7CA1100}"/>
                </a:ext>
              </a:extLst>
            </p:cNvPr>
            <p:cNvSpPr txBox="1"/>
            <p:nvPr/>
          </p:nvSpPr>
          <p:spPr>
            <a:xfrm>
              <a:off x="9318810" y="2951946"/>
              <a:ext cx="1775010" cy="954107"/>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Newly input part</a:t>
              </a:r>
              <a:endParaRPr lang="zh-CN" altLang="en-US" sz="2800" dirty="0">
                <a:latin typeface="Times New Roman" panose="02020603050405020304" pitchFamily="18" charset="0"/>
                <a:cs typeface="Times New Roman" panose="02020603050405020304" pitchFamily="18" charset="0"/>
              </a:endParaRPr>
            </a:p>
          </p:txBody>
        </p:sp>
        <p:sp>
          <p:nvSpPr>
            <p:cNvPr id="26" name="箭头: 右 25">
              <a:extLst>
                <a:ext uri="{FF2B5EF4-FFF2-40B4-BE49-F238E27FC236}">
                  <a16:creationId xmlns:a16="http://schemas.microsoft.com/office/drawing/2014/main" id="{16200C40-4522-4DD1-AA7C-F4FC946CC7E1}"/>
                </a:ext>
              </a:extLst>
            </p:cNvPr>
            <p:cNvSpPr/>
            <p:nvPr/>
          </p:nvSpPr>
          <p:spPr>
            <a:xfrm rot="5400000">
              <a:off x="8844460" y="3038931"/>
              <a:ext cx="509427" cy="2653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A47CD0C6-5164-4C41-8D6A-5B2E44E67949}"/>
                </a:ext>
              </a:extLst>
            </p:cNvPr>
            <p:cNvSpPr txBox="1"/>
            <p:nvPr/>
          </p:nvSpPr>
          <p:spPr>
            <a:xfrm>
              <a:off x="6571134" y="5115145"/>
              <a:ext cx="5052561" cy="954107"/>
            </a:xfrm>
            <a:prstGeom prst="rect">
              <a:avLst/>
            </a:prstGeom>
            <a:noFill/>
          </p:spPr>
          <p:txBody>
            <a:bodyPr wrap="square">
              <a:spAutoFit/>
            </a:bodyPr>
            <a:lstStyle/>
            <a:p>
              <a:r>
                <a:rPr lang="zh-CN" altLang="en-US" sz="2800" dirty="0">
                  <a:latin typeface="Times New Roman" panose="02020603050405020304" pitchFamily="18" charset="0"/>
                  <a:cs typeface="Times New Roman" panose="02020603050405020304" pitchFamily="18" charset="0"/>
                </a:rPr>
                <a:t>Compose ne</a:t>
              </a:r>
              <a:r>
                <a:rPr lang="en-US" altLang="zh-CN" sz="2800" dirty="0">
                  <a:latin typeface="Times New Roman" panose="02020603050405020304" pitchFamily="18" charset="0"/>
                  <a:cs typeface="Times New Roman" panose="02020603050405020304" pitchFamily="18" charset="0"/>
                </a:rPr>
                <a:t>w(now)</a:t>
              </a:r>
              <a:r>
                <a:rPr lang="zh-CN" altLang="en-US" sz="2800" dirty="0">
                  <a:latin typeface="Times New Roman" panose="02020603050405020304" pitchFamily="18" charset="0"/>
                  <a:cs typeface="Times New Roman" panose="02020603050405020304" pitchFamily="18" charset="0"/>
                </a:rPr>
                <a:t> information</a:t>
              </a:r>
              <a:endParaRPr lang="en-US" altLang="zh-CN" sz="2800" dirty="0">
                <a:latin typeface="Times New Roman" panose="02020603050405020304" pitchFamily="18" charset="0"/>
                <a:cs typeface="Times New Roman" panose="02020603050405020304" pitchFamily="18" charset="0"/>
              </a:endParaRPr>
            </a:p>
            <a:p>
              <a:pPr algn="ctr"/>
              <a:r>
                <a:rPr lang="en-US" altLang="zh-CN" sz="2800" dirty="0">
                  <a:highlight>
                    <a:srgbClr val="FFFF00"/>
                  </a:highlight>
                  <a:latin typeface="Times New Roman" panose="02020603050405020304" pitchFamily="18" charset="0"/>
                  <a:cs typeface="Times New Roman" panose="02020603050405020304" pitchFamily="18" charset="0"/>
                </a:rPr>
                <a:t>C</a:t>
              </a:r>
              <a:r>
                <a:rPr lang="en-US" altLang="zh-CN" sz="2800" baseline="-25000" dirty="0">
                  <a:highlight>
                    <a:srgbClr val="FFFF00"/>
                  </a:highlight>
                  <a:latin typeface="Times New Roman" panose="02020603050405020304" pitchFamily="18" charset="0"/>
                  <a:cs typeface="Times New Roman" panose="02020603050405020304" pitchFamily="18" charset="0"/>
                </a:rPr>
                <a:t>t</a:t>
              </a:r>
              <a:endParaRPr lang="zh-CN" altLang="en-US" sz="2800" baseline="-25000" dirty="0">
                <a:highlight>
                  <a:srgbClr val="FFFF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9580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A2A1FE82-6A87-41B9-9664-80B1057246FB}"/>
              </a:ext>
            </a:extLst>
          </p:cNvPr>
          <p:cNvCxnSpPr>
            <a:cxnSpLocks/>
          </p:cNvCxnSpPr>
          <p:nvPr/>
        </p:nvCxnSpPr>
        <p:spPr>
          <a:xfrm flipV="1">
            <a:off x="-357911" y="698541"/>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9B7AE09D-B5C1-4B28-BFD2-17D0B5C39C89}"/>
              </a:ext>
            </a:extLst>
          </p:cNvPr>
          <p:cNvSpPr txBox="1"/>
          <p:nvPr/>
        </p:nvSpPr>
        <p:spPr>
          <a:xfrm>
            <a:off x="2528469" y="116278"/>
            <a:ext cx="7135061"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Long Short-Term Memory :LSTM (detailed)</a:t>
            </a:r>
            <a:endParaRPr lang="en-US" altLang="ja-JP" sz="2800" dirty="0">
              <a:latin typeface="ＭＳ ゴシック" panose="020B0609070205080204" pitchFamily="49" charset="-128"/>
              <a:ea typeface="ＭＳ ゴシック" panose="020B0609070205080204" pitchFamily="49" charset="-128"/>
            </a:endParaRPr>
          </a:p>
        </p:txBody>
      </p:sp>
      <p:pic>
        <p:nvPicPr>
          <p:cNvPr id="4098" name="Picture 2">
            <a:extLst>
              <a:ext uri="{FF2B5EF4-FFF2-40B4-BE49-F238E27FC236}">
                <a16:creationId xmlns:a16="http://schemas.microsoft.com/office/drawing/2014/main" id="{7BFEF84A-1131-4FA8-8CA0-499D5A2C12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9" r="49013" b="-1"/>
          <a:stretch/>
        </p:blipFill>
        <p:spPr bwMode="auto">
          <a:xfrm>
            <a:off x="295834" y="2739091"/>
            <a:ext cx="5800165" cy="353120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EC6BB18-7D7A-4649-9D59-F2F77F0CEDD5}"/>
              </a:ext>
            </a:extLst>
          </p:cNvPr>
          <p:cNvSpPr txBox="1"/>
          <p:nvPr/>
        </p:nvSpPr>
        <p:spPr>
          <a:xfrm>
            <a:off x="1272990" y="858475"/>
            <a:ext cx="3191434" cy="1569660"/>
          </a:xfrm>
          <a:prstGeom prst="rect">
            <a:avLst/>
          </a:prstGeom>
          <a:noFill/>
        </p:spPr>
        <p:txBody>
          <a:bodyPr wrap="square" rtlCol="0">
            <a:spAutoFit/>
          </a:bodyPr>
          <a:lstStyle/>
          <a:p>
            <a:pPr algn="ctr"/>
            <a:r>
              <a:rPr lang="en-US" altLang="zh-CN" sz="3200" b="1" dirty="0"/>
              <a:t>STEP4</a:t>
            </a:r>
          </a:p>
          <a:p>
            <a:pPr algn="ctr"/>
            <a:r>
              <a:rPr lang="en-US" altLang="zh-CN" sz="3200" b="1" dirty="0"/>
              <a:t>Output Data Layer</a:t>
            </a:r>
            <a:endParaRPr lang="zh-CN" altLang="en-US" sz="3200" b="1" dirty="0"/>
          </a:p>
        </p:txBody>
      </p:sp>
      <p:sp>
        <p:nvSpPr>
          <p:cNvPr id="14" name="文本框 13">
            <a:extLst>
              <a:ext uri="{FF2B5EF4-FFF2-40B4-BE49-F238E27FC236}">
                <a16:creationId xmlns:a16="http://schemas.microsoft.com/office/drawing/2014/main" id="{D99EFCC0-480A-4BB4-B46C-ACFD5B779ED5}"/>
              </a:ext>
            </a:extLst>
          </p:cNvPr>
          <p:cNvSpPr txBox="1"/>
          <p:nvPr/>
        </p:nvSpPr>
        <p:spPr>
          <a:xfrm>
            <a:off x="6901902" y="981285"/>
            <a:ext cx="5228270" cy="461665"/>
          </a:xfrm>
          <a:prstGeom prst="rect">
            <a:avLst/>
          </a:prstGeom>
          <a:noFill/>
        </p:spPr>
        <p:txBody>
          <a:bodyPr wrap="square">
            <a:spAutoFit/>
          </a:bodyPr>
          <a:lstStyle/>
          <a:p>
            <a:r>
              <a:rPr lang="en-US" altLang="zh-CN" sz="2400" b="1" u="sng" dirty="0"/>
              <a:t>Decide what information to output</a:t>
            </a:r>
            <a:endParaRPr lang="zh-CN" altLang="en-US" sz="2400" b="1" u="sng" dirty="0"/>
          </a:p>
        </p:txBody>
      </p:sp>
      <p:grpSp>
        <p:nvGrpSpPr>
          <p:cNvPr id="2" name="组合 1">
            <a:extLst>
              <a:ext uri="{FF2B5EF4-FFF2-40B4-BE49-F238E27FC236}">
                <a16:creationId xmlns:a16="http://schemas.microsoft.com/office/drawing/2014/main" id="{B4687892-72E5-465E-9121-8CF2E9CA97BC}"/>
              </a:ext>
            </a:extLst>
          </p:cNvPr>
          <p:cNvGrpSpPr/>
          <p:nvPr/>
        </p:nvGrpSpPr>
        <p:grpSpPr>
          <a:xfrm>
            <a:off x="3328626" y="1643305"/>
            <a:ext cx="8567540" cy="5029903"/>
            <a:chOff x="3328626" y="1643305"/>
            <a:chExt cx="8567540" cy="5029903"/>
          </a:xfrm>
        </p:grpSpPr>
        <p:grpSp>
          <p:nvGrpSpPr>
            <p:cNvPr id="8" name="组合 7">
              <a:extLst>
                <a:ext uri="{FF2B5EF4-FFF2-40B4-BE49-F238E27FC236}">
                  <a16:creationId xmlns:a16="http://schemas.microsoft.com/office/drawing/2014/main" id="{15EC7261-18CD-4D4A-94A2-CEF37C448AAF}"/>
                </a:ext>
              </a:extLst>
            </p:cNvPr>
            <p:cNvGrpSpPr/>
            <p:nvPr/>
          </p:nvGrpSpPr>
          <p:grpSpPr>
            <a:xfrm>
              <a:off x="3328626" y="1643305"/>
              <a:ext cx="8567540" cy="5029903"/>
              <a:chOff x="1828799" y="1824041"/>
              <a:chExt cx="8567540" cy="5029903"/>
            </a:xfrm>
          </p:grpSpPr>
          <p:sp>
            <p:nvSpPr>
              <p:cNvPr id="9" name="矩形 8">
                <a:extLst>
                  <a:ext uri="{FF2B5EF4-FFF2-40B4-BE49-F238E27FC236}">
                    <a16:creationId xmlns:a16="http://schemas.microsoft.com/office/drawing/2014/main" id="{3FEB9131-2354-4C72-B451-9F636414B4B3}"/>
                  </a:ext>
                </a:extLst>
              </p:cNvPr>
              <p:cNvSpPr/>
              <p:nvPr/>
            </p:nvSpPr>
            <p:spPr>
              <a:xfrm>
                <a:off x="1828799" y="3986119"/>
                <a:ext cx="1788320" cy="1563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1B7DC9E3-3D63-438A-9914-76408BF5AB6C}"/>
                  </a:ext>
                </a:extLst>
              </p:cNvPr>
              <p:cNvSpPr/>
              <p:nvPr/>
            </p:nvSpPr>
            <p:spPr>
              <a:xfrm>
                <a:off x="5636081" y="1824041"/>
                <a:ext cx="4760258" cy="5029903"/>
              </a:xfrm>
              <a:prstGeom prst="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连接符: 肘形 10">
                <a:extLst>
                  <a:ext uri="{FF2B5EF4-FFF2-40B4-BE49-F238E27FC236}">
                    <a16:creationId xmlns:a16="http://schemas.microsoft.com/office/drawing/2014/main" id="{95CC444F-8FA1-4E37-B7AB-B22A7722C531}"/>
                  </a:ext>
                </a:extLst>
              </p:cNvPr>
              <p:cNvCxnSpPr>
                <a:cxnSpLocks/>
                <a:stCxn id="9" idx="2"/>
              </p:cNvCxnSpPr>
              <p:nvPr/>
            </p:nvCxnSpPr>
            <p:spPr>
              <a:xfrm rot="5400000" flipH="1" flipV="1">
                <a:off x="3538450" y="3512372"/>
                <a:ext cx="1221288" cy="2852270"/>
              </a:xfrm>
              <a:prstGeom prst="bentConnector4">
                <a:avLst>
                  <a:gd name="adj1" fmla="val -18718"/>
                  <a:gd name="adj2" fmla="val 6567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图片 14">
              <a:extLst>
                <a:ext uri="{FF2B5EF4-FFF2-40B4-BE49-F238E27FC236}">
                  <a16:creationId xmlns:a16="http://schemas.microsoft.com/office/drawing/2014/main" id="{18908F72-8E93-47D4-81D3-86ED084D510B}"/>
                </a:ext>
              </a:extLst>
            </p:cNvPr>
            <p:cNvPicPr>
              <a:picLocks noChangeAspect="1"/>
            </p:cNvPicPr>
            <p:nvPr/>
          </p:nvPicPr>
          <p:blipFill rotWithShape="1">
            <a:blip r:embed="rId3"/>
            <a:srcRect l="-377" t="22538" r="377" b="12679"/>
            <a:stretch/>
          </p:blipFill>
          <p:spPr>
            <a:xfrm>
              <a:off x="7393322" y="1858266"/>
              <a:ext cx="4089066" cy="1022886"/>
            </a:xfrm>
            <a:prstGeom prst="rect">
              <a:avLst/>
            </a:prstGeom>
          </p:spPr>
        </p:pic>
        <p:sp>
          <p:nvSpPr>
            <p:cNvPr id="17" name="箭头: 右 16">
              <a:extLst>
                <a:ext uri="{FF2B5EF4-FFF2-40B4-BE49-F238E27FC236}">
                  <a16:creationId xmlns:a16="http://schemas.microsoft.com/office/drawing/2014/main" id="{40FE9FB6-08D9-4783-9745-3B53BF119CAE}"/>
                </a:ext>
              </a:extLst>
            </p:cNvPr>
            <p:cNvSpPr/>
            <p:nvPr/>
          </p:nvSpPr>
          <p:spPr>
            <a:xfrm rot="5400000">
              <a:off x="8914280" y="1932733"/>
              <a:ext cx="509427" cy="2653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8B14426-CBC3-479A-8D23-A7216ABA504B}"/>
                </a:ext>
              </a:extLst>
            </p:cNvPr>
            <p:cNvSpPr txBox="1"/>
            <p:nvPr/>
          </p:nvSpPr>
          <p:spPr>
            <a:xfrm>
              <a:off x="7471504" y="3952811"/>
              <a:ext cx="4089066" cy="2523768"/>
            </a:xfrm>
            <a:prstGeom prst="rect">
              <a:avLst/>
            </a:prstGeom>
            <a:noFill/>
          </p:spPr>
          <p:txBody>
            <a:bodyPr wrap="square" rtlCol="0">
              <a:spAutoFit/>
            </a:bodyPr>
            <a:lstStyle/>
            <a:p>
              <a:pPr marL="285750" indent="-285750">
                <a:buFont typeface="Wingdings" panose="05000000000000000000" pitchFamily="2" charset="2"/>
                <a:buChar char="ü"/>
              </a:pPr>
              <a:r>
                <a:rPr lang="en-US" altLang="zh-CN" sz="2800" dirty="0"/>
                <a:t>Output the </a:t>
              </a:r>
              <a:r>
                <a:rPr lang="en-US" altLang="zh-CN" sz="2800" b="1" i="1" u="sng" dirty="0">
                  <a:highlight>
                    <a:srgbClr val="FFFF00"/>
                  </a:highlight>
                </a:rPr>
                <a:t>results of the current time </a:t>
              </a:r>
              <a:r>
                <a:rPr lang="en-US" altLang="zh-CN" sz="2800" dirty="0"/>
                <a:t>and </a:t>
              </a:r>
              <a:r>
                <a:rPr lang="en-US" altLang="zh-CN" sz="2800" b="1" i="1" u="sng" dirty="0" err="1">
                  <a:highlight>
                    <a:srgbClr val="FFFF00"/>
                  </a:highlight>
                </a:rPr>
                <a:t>hiddent</a:t>
              </a:r>
              <a:r>
                <a:rPr lang="en-US" altLang="zh-CN" sz="2800" b="1" i="1" u="sng" dirty="0">
                  <a:highlight>
                    <a:srgbClr val="FFFF00"/>
                  </a:highlight>
                </a:rPr>
                <a:t> state ( h </a:t>
              </a:r>
              <a:r>
                <a:rPr lang="en-US" altLang="zh-CN" sz="2800" b="1" i="1" u="sng" baseline="-25000" dirty="0">
                  <a:highlight>
                    <a:srgbClr val="FFFF00"/>
                  </a:highlight>
                </a:rPr>
                <a:t>t</a:t>
              </a:r>
              <a:r>
                <a:rPr lang="en-US" altLang="zh-CN" sz="2800" b="1" i="1" u="sng" dirty="0">
                  <a:highlight>
                    <a:srgbClr val="FFFF00"/>
                  </a:highlight>
                </a:rPr>
                <a:t>)</a:t>
              </a:r>
            </a:p>
            <a:p>
              <a:pPr marL="285750" indent="-285750">
                <a:buFont typeface="Wingdings" panose="05000000000000000000" pitchFamily="2" charset="2"/>
                <a:buChar char="ü"/>
              </a:pPr>
              <a:endParaRPr lang="en-US" altLang="zh-CN" sz="2800" dirty="0"/>
            </a:p>
            <a:p>
              <a:pPr marL="285750" indent="-285750">
                <a:buFont typeface="Wingdings" panose="05000000000000000000" pitchFamily="2" charset="2"/>
                <a:buChar char="ü"/>
              </a:pPr>
              <a:r>
                <a:rPr lang="en-US" altLang="zh-CN" sz="2800" dirty="0"/>
                <a:t>Cell state </a:t>
              </a:r>
            </a:p>
            <a:p>
              <a:pPr marL="285750" indent="-285750">
                <a:buFont typeface="Wingdings" panose="05000000000000000000" pitchFamily="2" charset="2"/>
                <a:buChar char="ü"/>
              </a:pPr>
              <a:endParaRPr lang="zh-CN" altLang="en-US" dirty="0"/>
            </a:p>
          </p:txBody>
        </p:sp>
      </p:grpSp>
    </p:spTree>
    <p:extLst>
      <p:ext uri="{BB962C8B-B14F-4D97-AF65-F5344CB8AC3E}">
        <p14:creationId xmlns:p14="http://schemas.microsoft.com/office/powerpoint/2010/main" val="254238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B05AA0F-5B38-4D28-8342-17A9E8465FB8}"/>
              </a:ext>
            </a:extLst>
          </p:cNvPr>
          <p:cNvCxnSpPr>
            <a:cxnSpLocks/>
          </p:cNvCxnSpPr>
          <p:nvPr/>
        </p:nvCxnSpPr>
        <p:spPr>
          <a:xfrm flipV="1">
            <a:off x="-357911" y="698541"/>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D770721F-4633-4E08-83E3-C1E3918E1AA8}"/>
              </a:ext>
            </a:extLst>
          </p:cNvPr>
          <p:cNvSpPr txBox="1"/>
          <p:nvPr/>
        </p:nvSpPr>
        <p:spPr>
          <a:xfrm>
            <a:off x="4839417" y="102588"/>
            <a:ext cx="1462771" cy="523220"/>
          </a:xfrm>
          <a:prstGeom prst="rect">
            <a:avLst/>
          </a:prstGeom>
          <a:noFill/>
        </p:spPr>
        <p:txBody>
          <a:bodyPr wrap="square" rtlCol="0">
            <a:spAutoFit/>
          </a:bodyPr>
          <a:lstStyle/>
          <a:p>
            <a:r>
              <a:rPr lang="en-US" altLang="ja-JP" sz="2800" dirty="0">
                <a:latin typeface="Times New Roman" panose="02020603050405020304" pitchFamily="18" charset="0"/>
                <a:ea typeface="ＭＳ ゴシック" panose="020B0609070205080204" pitchFamily="49" charset="-128"/>
                <a:cs typeface="Times New Roman" panose="02020603050405020304" pitchFamily="18" charset="0"/>
              </a:rPr>
              <a:t>Example</a:t>
            </a:r>
            <a:endParaRPr lang="zh-CN" altLang="en-US" sz="2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9429516-C133-4312-AD74-030ACCBB88D8}"/>
              </a:ext>
            </a:extLst>
          </p:cNvPr>
          <p:cNvSpPr txBox="1"/>
          <p:nvPr/>
        </p:nvSpPr>
        <p:spPr>
          <a:xfrm>
            <a:off x="896471" y="1645024"/>
            <a:ext cx="1335742" cy="830997"/>
          </a:xfrm>
          <a:prstGeom prst="rect">
            <a:avLst/>
          </a:prstGeom>
          <a:noFill/>
        </p:spPr>
        <p:txBody>
          <a:bodyPr wrap="square" rtlCol="0">
            <a:spAutoFit/>
          </a:bodyPr>
          <a:lstStyle/>
          <a:p>
            <a:r>
              <a:rPr lang="en-US" altLang="zh-CN" sz="2400" dirty="0"/>
              <a:t>Time 1  </a:t>
            </a:r>
          </a:p>
          <a:p>
            <a:r>
              <a:rPr lang="en-US" altLang="zh-CN" sz="2400" dirty="0"/>
              <a:t>Output</a:t>
            </a:r>
            <a:endParaRPr lang="zh-CN" altLang="en-US" sz="2400" dirty="0"/>
          </a:p>
        </p:txBody>
      </p:sp>
      <p:sp>
        <p:nvSpPr>
          <p:cNvPr id="8" name="文本框 7">
            <a:extLst>
              <a:ext uri="{FF2B5EF4-FFF2-40B4-BE49-F238E27FC236}">
                <a16:creationId xmlns:a16="http://schemas.microsoft.com/office/drawing/2014/main" id="{22B6DA4A-77BF-436F-8750-B47DC3E0211B}"/>
              </a:ext>
            </a:extLst>
          </p:cNvPr>
          <p:cNvSpPr txBox="1"/>
          <p:nvPr/>
        </p:nvSpPr>
        <p:spPr>
          <a:xfrm>
            <a:off x="4733365" y="1645024"/>
            <a:ext cx="6562164" cy="461665"/>
          </a:xfrm>
          <a:prstGeom prst="rect">
            <a:avLst/>
          </a:prstGeom>
          <a:noFill/>
        </p:spPr>
        <p:txBody>
          <a:bodyPr wrap="square">
            <a:spAutoFit/>
          </a:bodyPr>
          <a:lstStyle/>
          <a:p>
            <a:r>
              <a:rPr lang="en-US" altLang="zh-CN" sz="2400" dirty="0"/>
              <a:t>“</a:t>
            </a:r>
            <a:r>
              <a:rPr lang="en-US" altLang="zh-CN" sz="2400" dirty="0">
                <a:highlight>
                  <a:srgbClr val="FFFF00"/>
                </a:highlight>
              </a:rPr>
              <a:t>I wanted to eat </a:t>
            </a:r>
            <a:r>
              <a:rPr lang="en-US" altLang="zh-CN" sz="2400" b="1" u="sng" dirty="0">
                <a:solidFill>
                  <a:srgbClr val="FF0000"/>
                </a:solidFill>
              </a:rPr>
              <a:t>apples yesterday”.</a:t>
            </a:r>
            <a:endParaRPr lang="zh-CN" altLang="en-US" sz="2400" b="1" u="sng" dirty="0">
              <a:solidFill>
                <a:srgbClr val="FF0000"/>
              </a:solidFill>
            </a:endParaRPr>
          </a:p>
        </p:txBody>
      </p:sp>
      <p:sp>
        <p:nvSpPr>
          <p:cNvPr id="9" name="文本框 8">
            <a:extLst>
              <a:ext uri="{FF2B5EF4-FFF2-40B4-BE49-F238E27FC236}">
                <a16:creationId xmlns:a16="http://schemas.microsoft.com/office/drawing/2014/main" id="{342CFF8E-D167-41C3-94F1-1424A5E2A938}"/>
              </a:ext>
            </a:extLst>
          </p:cNvPr>
          <p:cNvSpPr txBox="1"/>
          <p:nvPr/>
        </p:nvSpPr>
        <p:spPr>
          <a:xfrm>
            <a:off x="896471" y="3613666"/>
            <a:ext cx="1335742" cy="830997"/>
          </a:xfrm>
          <a:prstGeom prst="rect">
            <a:avLst/>
          </a:prstGeom>
          <a:noFill/>
        </p:spPr>
        <p:txBody>
          <a:bodyPr wrap="square" rtlCol="0">
            <a:spAutoFit/>
          </a:bodyPr>
          <a:lstStyle/>
          <a:p>
            <a:r>
              <a:rPr lang="en-US" altLang="zh-CN" sz="2400" dirty="0"/>
              <a:t>Time 2</a:t>
            </a:r>
          </a:p>
          <a:p>
            <a:r>
              <a:rPr lang="en-US" altLang="zh-CN" sz="2400" dirty="0"/>
              <a:t>Input</a:t>
            </a:r>
            <a:endParaRPr lang="zh-CN" altLang="en-US" sz="2400" dirty="0"/>
          </a:p>
        </p:txBody>
      </p:sp>
      <p:sp>
        <p:nvSpPr>
          <p:cNvPr id="10" name="文本框 9">
            <a:extLst>
              <a:ext uri="{FF2B5EF4-FFF2-40B4-BE49-F238E27FC236}">
                <a16:creationId xmlns:a16="http://schemas.microsoft.com/office/drawing/2014/main" id="{A1DA0495-5597-41EC-BD88-A4651B95E151}"/>
              </a:ext>
            </a:extLst>
          </p:cNvPr>
          <p:cNvSpPr txBox="1"/>
          <p:nvPr/>
        </p:nvSpPr>
        <p:spPr>
          <a:xfrm>
            <a:off x="4839417" y="3700678"/>
            <a:ext cx="5416207" cy="461665"/>
          </a:xfrm>
          <a:prstGeom prst="rect">
            <a:avLst/>
          </a:prstGeom>
          <a:noFill/>
        </p:spPr>
        <p:txBody>
          <a:bodyPr wrap="square">
            <a:spAutoFit/>
          </a:bodyPr>
          <a:lstStyle/>
          <a:p>
            <a:r>
              <a:rPr lang="en-US" altLang="zh-CN" sz="2400" dirty="0"/>
              <a:t>“I wanted to eat </a:t>
            </a:r>
            <a:r>
              <a:rPr lang="en-US" altLang="zh-CN" sz="2400" b="1" u="sng" dirty="0">
                <a:highlight>
                  <a:srgbClr val="FFFF00"/>
                </a:highlight>
              </a:rPr>
              <a:t>bananas today</a:t>
            </a:r>
            <a:r>
              <a:rPr lang="en-US" altLang="zh-CN" sz="2400" dirty="0"/>
              <a:t>”. </a:t>
            </a:r>
            <a:endParaRPr lang="zh-CN" altLang="en-US" sz="2400" dirty="0"/>
          </a:p>
        </p:txBody>
      </p:sp>
      <p:grpSp>
        <p:nvGrpSpPr>
          <p:cNvPr id="37" name="组合 36">
            <a:extLst>
              <a:ext uri="{FF2B5EF4-FFF2-40B4-BE49-F238E27FC236}">
                <a16:creationId xmlns:a16="http://schemas.microsoft.com/office/drawing/2014/main" id="{1CA07B96-11F7-4F80-A919-0F955B7A05DC}"/>
              </a:ext>
            </a:extLst>
          </p:cNvPr>
          <p:cNvGrpSpPr/>
          <p:nvPr/>
        </p:nvGrpSpPr>
        <p:grpSpPr>
          <a:xfrm>
            <a:off x="995800" y="5956690"/>
            <a:ext cx="10200399" cy="830997"/>
            <a:chOff x="926326" y="5841092"/>
            <a:chExt cx="10200399" cy="830997"/>
          </a:xfrm>
        </p:grpSpPr>
        <p:sp>
          <p:nvSpPr>
            <p:cNvPr id="11" name="文本框 10">
              <a:extLst>
                <a:ext uri="{FF2B5EF4-FFF2-40B4-BE49-F238E27FC236}">
                  <a16:creationId xmlns:a16="http://schemas.microsoft.com/office/drawing/2014/main" id="{6377F3A9-F919-4B5E-B8D0-E5533BD51531}"/>
                </a:ext>
              </a:extLst>
            </p:cNvPr>
            <p:cNvSpPr txBox="1"/>
            <p:nvPr/>
          </p:nvSpPr>
          <p:spPr>
            <a:xfrm>
              <a:off x="926326" y="5841092"/>
              <a:ext cx="1335742" cy="830997"/>
            </a:xfrm>
            <a:prstGeom prst="rect">
              <a:avLst/>
            </a:prstGeom>
            <a:noFill/>
          </p:spPr>
          <p:txBody>
            <a:bodyPr wrap="square" rtlCol="0">
              <a:spAutoFit/>
            </a:bodyPr>
            <a:lstStyle/>
            <a:p>
              <a:r>
                <a:rPr lang="en-US" altLang="zh-CN" sz="2400" dirty="0"/>
                <a:t>Time 2</a:t>
              </a:r>
            </a:p>
            <a:p>
              <a:r>
                <a:rPr lang="en-US" altLang="zh-CN" sz="2400" dirty="0"/>
                <a:t>Output</a:t>
              </a:r>
              <a:endParaRPr lang="zh-CN" altLang="en-US" sz="2400" dirty="0"/>
            </a:p>
          </p:txBody>
        </p:sp>
        <p:sp>
          <p:nvSpPr>
            <p:cNvPr id="12" name="文本框 11">
              <a:extLst>
                <a:ext uri="{FF2B5EF4-FFF2-40B4-BE49-F238E27FC236}">
                  <a16:creationId xmlns:a16="http://schemas.microsoft.com/office/drawing/2014/main" id="{B983065F-136F-4A1B-AC23-FECD82939358}"/>
                </a:ext>
              </a:extLst>
            </p:cNvPr>
            <p:cNvSpPr txBox="1"/>
            <p:nvPr/>
          </p:nvSpPr>
          <p:spPr>
            <a:xfrm>
              <a:off x="4733365" y="5841093"/>
              <a:ext cx="6393360" cy="461665"/>
            </a:xfrm>
            <a:prstGeom prst="rect">
              <a:avLst/>
            </a:prstGeom>
            <a:noFill/>
          </p:spPr>
          <p:txBody>
            <a:bodyPr wrap="square">
              <a:spAutoFit/>
            </a:bodyPr>
            <a:lstStyle/>
            <a:p>
              <a:r>
                <a:rPr lang="en-US" altLang="zh-CN" sz="2400" dirty="0">
                  <a:highlight>
                    <a:srgbClr val="00FF00"/>
                  </a:highlight>
                </a:rPr>
                <a:t>“I wanted to eat bananas today.”</a:t>
              </a:r>
              <a:endParaRPr lang="zh-CN" altLang="en-US" sz="2400" dirty="0">
                <a:highlight>
                  <a:srgbClr val="00FF00"/>
                </a:highlight>
              </a:endParaRPr>
            </a:p>
          </p:txBody>
        </p:sp>
      </p:grpSp>
      <p:grpSp>
        <p:nvGrpSpPr>
          <p:cNvPr id="36" name="组合 35">
            <a:extLst>
              <a:ext uri="{FF2B5EF4-FFF2-40B4-BE49-F238E27FC236}">
                <a16:creationId xmlns:a16="http://schemas.microsoft.com/office/drawing/2014/main" id="{3D75542A-5D82-4605-A7AA-2F498A4426B9}"/>
              </a:ext>
            </a:extLst>
          </p:cNvPr>
          <p:cNvGrpSpPr/>
          <p:nvPr/>
        </p:nvGrpSpPr>
        <p:grpSpPr>
          <a:xfrm>
            <a:off x="6986463" y="2106689"/>
            <a:ext cx="4836505" cy="1061336"/>
            <a:chOff x="6986463" y="2106689"/>
            <a:chExt cx="4836505" cy="1061336"/>
          </a:xfrm>
        </p:grpSpPr>
        <p:cxnSp>
          <p:nvCxnSpPr>
            <p:cNvPr id="17" name="直接箭头连接符 16">
              <a:extLst>
                <a:ext uri="{FF2B5EF4-FFF2-40B4-BE49-F238E27FC236}">
                  <a16:creationId xmlns:a16="http://schemas.microsoft.com/office/drawing/2014/main" id="{AD36B96F-0CCC-4201-94E5-92455B0B3BA0}"/>
                </a:ext>
              </a:extLst>
            </p:cNvPr>
            <p:cNvCxnSpPr/>
            <p:nvPr/>
          </p:nvCxnSpPr>
          <p:spPr>
            <a:xfrm>
              <a:off x="7425735" y="2106689"/>
              <a:ext cx="0" cy="5405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C210779B-2069-4435-80A2-F221C1C1104A}"/>
                </a:ext>
              </a:extLst>
            </p:cNvPr>
            <p:cNvSpPr txBox="1"/>
            <p:nvPr/>
          </p:nvSpPr>
          <p:spPr>
            <a:xfrm>
              <a:off x="6986463" y="2652235"/>
              <a:ext cx="1173699" cy="461665"/>
            </a:xfrm>
            <a:prstGeom prst="rect">
              <a:avLst/>
            </a:prstGeom>
            <a:noFill/>
          </p:spPr>
          <p:txBody>
            <a:bodyPr wrap="square" rtlCol="0">
              <a:spAutoFit/>
            </a:bodyPr>
            <a:lstStyle/>
            <a:p>
              <a:r>
                <a:rPr lang="en-US" altLang="zh-CN" sz="2400" b="1" dirty="0">
                  <a:solidFill>
                    <a:srgbClr val="FF0000"/>
                  </a:solidFill>
                </a:rPr>
                <a:t>forget</a:t>
              </a:r>
              <a:endParaRPr lang="zh-CN" altLang="en-US" sz="2400" b="1" dirty="0">
                <a:solidFill>
                  <a:srgbClr val="FF0000"/>
                </a:solidFill>
              </a:endParaRPr>
            </a:p>
          </p:txBody>
        </p:sp>
        <p:sp>
          <p:nvSpPr>
            <p:cNvPr id="19" name="文本框 18">
              <a:extLst>
                <a:ext uri="{FF2B5EF4-FFF2-40B4-BE49-F238E27FC236}">
                  <a16:creationId xmlns:a16="http://schemas.microsoft.com/office/drawing/2014/main" id="{4AEF3D7C-8196-40D5-8BD3-70735D4F9BD2}"/>
                </a:ext>
              </a:extLst>
            </p:cNvPr>
            <p:cNvSpPr txBox="1"/>
            <p:nvPr/>
          </p:nvSpPr>
          <p:spPr>
            <a:xfrm>
              <a:off x="8658427" y="2337028"/>
              <a:ext cx="3164541" cy="830997"/>
            </a:xfrm>
            <a:prstGeom prst="rect">
              <a:avLst/>
            </a:prstGeom>
            <a:noFill/>
          </p:spPr>
          <p:txBody>
            <a:bodyPr wrap="square" rtlCol="0">
              <a:spAutoFit/>
            </a:bodyPr>
            <a:lstStyle/>
            <a:p>
              <a:pPr algn="ctr"/>
              <a:r>
                <a:rPr lang="en-US" altLang="zh-CN" sz="2400" b="1" dirty="0"/>
                <a:t>STEP2</a:t>
              </a:r>
            </a:p>
            <a:p>
              <a:pPr algn="ctr"/>
              <a:r>
                <a:rPr lang="en-US" altLang="zh-CN" sz="2400" dirty="0"/>
                <a:t> </a:t>
              </a:r>
              <a:r>
                <a:rPr lang="en-US" altLang="zh-CN" sz="2400" b="1" dirty="0"/>
                <a:t>Forget Layer</a:t>
              </a:r>
              <a:endParaRPr lang="zh-CN" altLang="en-US" sz="2400" b="1" dirty="0"/>
            </a:p>
          </p:txBody>
        </p:sp>
        <p:cxnSp>
          <p:nvCxnSpPr>
            <p:cNvPr id="20" name="直接箭头连接符 19">
              <a:extLst>
                <a:ext uri="{FF2B5EF4-FFF2-40B4-BE49-F238E27FC236}">
                  <a16:creationId xmlns:a16="http://schemas.microsoft.com/office/drawing/2014/main" id="{0150E595-36AB-495D-9342-4EBC67D68BB3}"/>
                </a:ext>
              </a:extLst>
            </p:cNvPr>
            <p:cNvCxnSpPr>
              <a:cxnSpLocks/>
            </p:cNvCxnSpPr>
            <p:nvPr/>
          </p:nvCxnSpPr>
          <p:spPr>
            <a:xfrm flipH="1">
              <a:off x="8014447" y="2883773"/>
              <a:ext cx="12879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D0117A8F-5FE9-42B0-980D-E7AF40D2CBAB}"/>
              </a:ext>
            </a:extLst>
          </p:cNvPr>
          <p:cNvGrpSpPr/>
          <p:nvPr/>
        </p:nvGrpSpPr>
        <p:grpSpPr>
          <a:xfrm>
            <a:off x="1795902" y="2117420"/>
            <a:ext cx="5595499" cy="1340537"/>
            <a:chOff x="1795902" y="2117420"/>
            <a:chExt cx="5595499" cy="1340537"/>
          </a:xfrm>
        </p:grpSpPr>
        <p:cxnSp>
          <p:nvCxnSpPr>
            <p:cNvPr id="23" name="直接箭头连接符 22">
              <a:extLst>
                <a:ext uri="{FF2B5EF4-FFF2-40B4-BE49-F238E27FC236}">
                  <a16:creationId xmlns:a16="http://schemas.microsoft.com/office/drawing/2014/main" id="{1996FEC5-79E2-4C8F-A551-77C1E5BDA5CB}"/>
                </a:ext>
              </a:extLst>
            </p:cNvPr>
            <p:cNvCxnSpPr/>
            <p:nvPr/>
          </p:nvCxnSpPr>
          <p:spPr>
            <a:xfrm>
              <a:off x="5740370" y="2117420"/>
              <a:ext cx="0" cy="54058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8B98FE2-B4F4-47E6-B693-FFCB3A6402CD}"/>
                </a:ext>
              </a:extLst>
            </p:cNvPr>
            <p:cNvSpPr txBox="1"/>
            <p:nvPr/>
          </p:nvSpPr>
          <p:spPr>
            <a:xfrm>
              <a:off x="1795902" y="2257628"/>
              <a:ext cx="3191434" cy="1200329"/>
            </a:xfrm>
            <a:prstGeom prst="rect">
              <a:avLst/>
            </a:prstGeom>
            <a:noFill/>
          </p:spPr>
          <p:txBody>
            <a:bodyPr wrap="square" rtlCol="0">
              <a:spAutoFit/>
            </a:bodyPr>
            <a:lstStyle/>
            <a:p>
              <a:pPr algn="ctr"/>
              <a:r>
                <a:rPr lang="en-US" altLang="zh-CN" sz="2400" b="1" dirty="0"/>
                <a:t>STEP3</a:t>
              </a:r>
            </a:p>
            <a:p>
              <a:pPr algn="ctr"/>
              <a:r>
                <a:rPr lang="en-US" altLang="zh-CN" sz="2400" dirty="0"/>
                <a:t> </a:t>
              </a:r>
              <a:r>
                <a:rPr lang="en-US" altLang="zh-CN" sz="2400" b="1" dirty="0"/>
                <a:t>Data Input</a:t>
              </a:r>
            </a:p>
            <a:p>
              <a:pPr algn="ctr"/>
              <a:r>
                <a:rPr lang="en-US" altLang="zh-CN" sz="2400" b="1" dirty="0"/>
                <a:t>Layer</a:t>
              </a:r>
              <a:endParaRPr lang="zh-CN" altLang="en-US" sz="2400" b="1" dirty="0"/>
            </a:p>
          </p:txBody>
        </p:sp>
        <p:cxnSp>
          <p:nvCxnSpPr>
            <p:cNvPr id="26" name="直接箭头连接符 25">
              <a:extLst>
                <a:ext uri="{FF2B5EF4-FFF2-40B4-BE49-F238E27FC236}">
                  <a16:creationId xmlns:a16="http://schemas.microsoft.com/office/drawing/2014/main" id="{145442BC-34CD-4ACE-A305-0E5A7C0E114C}"/>
                </a:ext>
              </a:extLst>
            </p:cNvPr>
            <p:cNvCxnSpPr>
              <a:cxnSpLocks/>
            </p:cNvCxnSpPr>
            <p:nvPr/>
          </p:nvCxnSpPr>
          <p:spPr>
            <a:xfrm>
              <a:off x="4368770" y="2907000"/>
              <a:ext cx="113403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685F7A7F-7A2D-400E-BD3D-CC8D1C2D0DEA}"/>
                </a:ext>
              </a:extLst>
            </p:cNvPr>
            <p:cNvSpPr txBox="1"/>
            <p:nvPr/>
          </p:nvSpPr>
          <p:spPr>
            <a:xfrm>
              <a:off x="5392995" y="2612435"/>
              <a:ext cx="1998406" cy="461665"/>
            </a:xfrm>
            <a:prstGeom prst="rect">
              <a:avLst/>
            </a:prstGeom>
            <a:noFill/>
          </p:spPr>
          <p:txBody>
            <a:bodyPr wrap="square" rtlCol="0">
              <a:spAutoFit/>
            </a:bodyPr>
            <a:lstStyle/>
            <a:p>
              <a:r>
                <a:rPr lang="en-US" altLang="zh-CN" sz="2400" b="1" dirty="0">
                  <a:highlight>
                    <a:srgbClr val="FFFF00"/>
                  </a:highlight>
                </a:rPr>
                <a:t>remember</a:t>
              </a:r>
              <a:endParaRPr lang="zh-CN" altLang="en-US" sz="2400" b="1" dirty="0">
                <a:highlight>
                  <a:srgbClr val="FFFF00"/>
                </a:highlight>
              </a:endParaRPr>
            </a:p>
          </p:txBody>
        </p:sp>
      </p:grpSp>
      <p:grpSp>
        <p:nvGrpSpPr>
          <p:cNvPr id="31" name="组合 30">
            <a:extLst>
              <a:ext uri="{FF2B5EF4-FFF2-40B4-BE49-F238E27FC236}">
                <a16:creationId xmlns:a16="http://schemas.microsoft.com/office/drawing/2014/main" id="{68BA4CD5-5B26-45EE-AC25-75FF2D451F26}"/>
              </a:ext>
            </a:extLst>
          </p:cNvPr>
          <p:cNvGrpSpPr/>
          <p:nvPr/>
        </p:nvGrpSpPr>
        <p:grpSpPr>
          <a:xfrm>
            <a:off x="3812961" y="4235041"/>
            <a:ext cx="5127084" cy="1340537"/>
            <a:chOff x="1795902" y="2117420"/>
            <a:chExt cx="5127084" cy="1340537"/>
          </a:xfrm>
        </p:grpSpPr>
        <p:cxnSp>
          <p:nvCxnSpPr>
            <p:cNvPr id="32" name="直接箭头连接符 31">
              <a:extLst>
                <a:ext uri="{FF2B5EF4-FFF2-40B4-BE49-F238E27FC236}">
                  <a16:creationId xmlns:a16="http://schemas.microsoft.com/office/drawing/2014/main" id="{3FE9D96D-E0CB-43AA-8DDE-CEA351684E0D}"/>
                </a:ext>
              </a:extLst>
            </p:cNvPr>
            <p:cNvCxnSpPr/>
            <p:nvPr/>
          </p:nvCxnSpPr>
          <p:spPr>
            <a:xfrm>
              <a:off x="5740370" y="2117420"/>
              <a:ext cx="0" cy="54058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EEDABBF2-2F19-4B55-8B00-B4B03178637F}"/>
                </a:ext>
              </a:extLst>
            </p:cNvPr>
            <p:cNvSpPr txBox="1"/>
            <p:nvPr/>
          </p:nvSpPr>
          <p:spPr>
            <a:xfrm>
              <a:off x="1795902" y="2257628"/>
              <a:ext cx="3191434" cy="1200329"/>
            </a:xfrm>
            <a:prstGeom prst="rect">
              <a:avLst/>
            </a:prstGeom>
            <a:noFill/>
          </p:spPr>
          <p:txBody>
            <a:bodyPr wrap="square" rtlCol="0">
              <a:spAutoFit/>
            </a:bodyPr>
            <a:lstStyle/>
            <a:p>
              <a:pPr algn="ctr"/>
              <a:r>
                <a:rPr lang="en-US" altLang="zh-CN" sz="2400" b="1" dirty="0"/>
                <a:t>STEP3</a:t>
              </a:r>
            </a:p>
            <a:p>
              <a:pPr algn="ctr"/>
              <a:r>
                <a:rPr lang="en-US" altLang="zh-CN" sz="2400" dirty="0"/>
                <a:t> </a:t>
              </a:r>
              <a:r>
                <a:rPr lang="en-US" altLang="zh-CN" sz="2400" b="1" dirty="0"/>
                <a:t>Data Input</a:t>
              </a:r>
            </a:p>
            <a:p>
              <a:pPr algn="ctr"/>
              <a:r>
                <a:rPr lang="en-US" altLang="zh-CN" sz="2400" b="1" dirty="0"/>
                <a:t>Layer</a:t>
              </a:r>
              <a:endParaRPr lang="zh-CN" altLang="en-US" sz="2400" b="1" dirty="0"/>
            </a:p>
          </p:txBody>
        </p:sp>
        <p:cxnSp>
          <p:nvCxnSpPr>
            <p:cNvPr id="34" name="直接箭头连接符 33">
              <a:extLst>
                <a:ext uri="{FF2B5EF4-FFF2-40B4-BE49-F238E27FC236}">
                  <a16:creationId xmlns:a16="http://schemas.microsoft.com/office/drawing/2014/main" id="{94EC0283-D193-45B4-B91A-D9F0358C883A}"/>
                </a:ext>
              </a:extLst>
            </p:cNvPr>
            <p:cNvCxnSpPr>
              <a:cxnSpLocks/>
            </p:cNvCxnSpPr>
            <p:nvPr/>
          </p:nvCxnSpPr>
          <p:spPr>
            <a:xfrm>
              <a:off x="4368770" y="2907000"/>
              <a:ext cx="113403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554FEADC-616F-444F-891A-9B3D240F7348}"/>
                </a:ext>
              </a:extLst>
            </p:cNvPr>
            <p:cNvSpPr txBox="1"/>
            <p:nvPr/>
          </p:nvSpPr>
          <p:spPr>
            <a:xfrm>
              <a:off x="5502805" y="2631501"/>
              <a:ext cx="1420181" cy="461665"/>
            </a:xfrm>
            <a:prstGeom prst="rect">
              <a:avLst/>
            </a:prstGeom>
            <a:noFill/>
          </p:spPr>
          <p:txBody>
            <a:bodyPr wrap="square" rtlCol="0">
              <a:spAutoFit/>
            </a:bodyPr>
            <a:lstStyle/>
            <a:p>
              <a:r>
                <a:rPr lang="en-US" altLang="zh-CN" sz="2400" b="1" dirty="0">
                  <a:highlight>
                    <a:srgbClr val="FFFF00"/>
                  </a:highlight>
                </a:rPr>
                <a:t>Input</a:t>
              </a:r>
              <a:endParaRPr lang="zh-CN" altLang="en-US" sz="2400" b="1" dirty="0">
                <a:highlight>
                  <a:srgbClr val="FFFF00"/>
                </a:highlight>
              </a:endParaRPr>
            </a:p>
          </p:txBody>
        </p:sp>
      </p:grpSp>
    </p:spTree>
    <p:extLst>
      <p:ext uri="{BB962C8B-B14F-4D97-AF65-F5344CB8AC3E}">
        <p14:creationId xmlns:p14="http://schemas.microsoft.com/office/powerpoint/2010/main" val="304384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9647097C-0FB6-4DAA-A0BF-B9E83A607EEF}"/>
              </a:ext>
            </a:extLst>
          </p:cNvPr>
          <p:cNvCxnSpPr>
            <a:cxnSpLocks/>
          </p:cNvCxnSpPr>
          <p:nvPr/>
        </p:nvCxnSpPr>
        <p:spPr>
          <a:xfrm flipV="1">
            <a:off x="-357911" y="698541"/>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2EBDEF28-AD1A-49A4-B90C-D8FDB34F1E9D}"/>
              </a:ext>
            </a:extLst>
          </p:cNvPr>
          <p:cNvSpPr txBox="1"/>
          <p:nvPr/>
        </p:nvSpPr>
        <p:spPr>
          <a:xfrm>
            <a:off x="2967740" y="120115"/>
            <a:ext cx="7135061"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Long Short-Term Memory :LSTM</a:t>
            </a:r>
            <a:endParaRPr lang="en-US" altLang="ja-JP" sz="2800" dirty="0">
              <a:latin typeface="ＭＳ ゴシック" panose="020B0609070205080204" pitchFamily="49" charset="-128"/>
              <a:ea typeface="ＭＳ ゴシック" panose="020B0609070205080204" pitchFamily="49" charset="-128"/>
            </a:endParaRPr>
          </a:p>
        </p:txBody>
      </p:sp>
      <p:sp>
        <p:nvSpPr>
          <p:cNvPr id="7" name="文本框 6">
            <a:extLst>
              <a:ext uri="{FF2B5EF4-FFF2-40B4-BE49-F238E27FC236}">
                <a16:creationId xmlns:a16="http://schemas.microsoft.com/office/drawing/2014/main" id="{6BC0253A-65F6-42FF-A9B5-5086CC6F49E6}"/>
              </a:ext>
            </a:extLst>
          </p:cNvPr>
          <p:cNvSpPr txBox="1"/>
          <p:nvPr/>
        </p:nvSpPr>
        <p:spPr>
          <a:xfrm>
            <a:off x="1177778" y="1123343"/>
            <a:ext cx="10480951" cy="523220"/>
          </a:xfrm>
          <a:prstGeom prst="rect">
            <a:avLst/>
          </a:prstGeom>
          <a:noFill/>
        </p:spPr>
        <p:txBody>
          <a:bodyPr wrap="square">
            <a:spAutoFit/>
          </a:bodyPr>
          <a:lstStyle/>
          <a:p>
            <a:r>
              <a:rPr lang="zh-CN" altLang="en-US" sz="2800" dirty="0"/>
              <a:t>Operations and learning that can be performed </a:t>
            </a:r>
            <a:r>
              <a:rPr lang="en-US" altLang="zh-CN" sz="2800" dirty="0"/>
              <a:t>by LSTM (P143)</a:t>
            </a:r>
            <a:endParaRPr lang="zh-CN" altLang="en-US" sz="2800" dirty="0"/>
          </a:p>
        </p:txBody>
      </p:sp>
      <p:sp>
        <p:nvSpPr>
          <p:cNvPr id="8" name="文本框 7">
            <a:extLst>
              <a:ext uri="{FF2B5EF4-FFF2-40B4-BE49-F238E27FC236}">
                <a16:creationId xmlns:a16="http://schemas.microsoft.com/office/drawing/2014/main" id="{F29272B1-51D8-4E6E-9261-4F030798A559}"/>
              </a:ext>
            </a:extLst>
          </p:cNvPr>
          <p:cNvSpPr txBox="1"/>
          <p:nvPr/>
        </p:nvSpPr>
        <p:spPr>
          <a:xfrm>
            <a:off x="1177778" y="2785680"/>
            <a:ext cx="9836444" cy="2523768"/>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800" dirty="0"/>
              <a:t>Can keep the previous information very early.</a:t>
            </a:r>
          </a:p>
          <a:p>
            <a:pPr marL="285750" indent="-285750">
              <a:buFont typeface="Wingdings" panose="05000000000000000000" pitchFamily="2" charset="2"/>
              <a:buChar char="Ø"/>
            </a:pPr>
            <a:endParaRPr lang="en-US" altLang="zh-CN" sz="2800" dirty="0"/>
          </a:p>
          <a:p>
            <a:pPr marL="285750" indent="-285750">
              <a:buFont typeface="Wingdings" panose="05000000000000000000" pitchFamily="2" charset="2"/>
              <a:buChar char="Ø"/>
            </a:pPr>
            <a:r>
              <a:rPr lang="en-US" altLang="zh-CN" sz="2800" dirty="0"/>
              <a:t>Forget unnecessary or duplicate information</a:t>
            </a:r>
          </a:p>
          <a:p>
            <a:pPr marL="285750" indent="-285750">
              <a:buFont typeface="Wingdings" panose="05000000000000000000" pitchFamily="2" charset="2"/>
              <a:buChar char="Ø"/>
            </a:pPr>
            <a:endParaRPr lang="en-US" altLang="zh-CN" sz="2800" dirty="0"/>
          </a:p>
          <a:p>
            <a:pPr marL="285750" indent="-285750">
              <a:buFont typeface="Wingdings" panose="05000000000000000000" pitchFamily="2" charset="2"/>
              <a:buChar char="Ø"/>
            </a:pPr>
            <a:r>
              <a:rPr lang="en-US" altLang="zh-CN" sz="2800" dirty="0"/>
              <a:t>Keep the error and prevent the proportion from disappearing.</a:t>
            </a:r>
          </a:p>
          <a:p>
            <a:pPr marL="285750" indent="-285750">
              <a:buFont typeface="Wingdings" panose="05000000000000000000" pitchFamily="2" charset="2"/>
              <a:buChar char="Ø"/>
            </a:pPr>
            <a:endParaRPr lang="en-US" altLang="zh-CN" dirty="0"/>
          </a:p>
        </p:txBody>
      </p:sp>
    </p:spTree>
    <p:extLst>
      <p:ext uri="{BB962C8B-B14F-4D97-AF65-F5344CB8AC3E}">
        <p14:creationId xmlns:p14="http://schemas.microsoft.com/office/powerpoint/2010/main" val="1444640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2CE87B15-62D1-4456-869E-A06B6CED1F3B}"/>
              </a:ext>
            </a:extLst>
          </p:cNvPr>
          <p:cNvCxnSpPr>
            <a:cxnSpLocks/>
          </p:cNvCxnSpPr>
          <p:nvPr/>
        </p:nvCxnSpPr>
        <p:spPr>
          <a:xfrm flipV="1">
            <a:off x="-448236" y="625808"/>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3136A442-0340-4D32-A293-BDEE4ACDD4D3}"/>
              </a:ext>
            </a:extLst>
          </p:cNvPr>
          <p:cNvSpPr txBox="1"/>
          <p:nvPr/>
        </p:nvSpPr>
        <p:spPr>
          <a:xfrm>
            <a:off x="5002305" y="102588"/>
            <a:ext cx="3316941" cy="52322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Contents</a:t>
            </a:r>
            <a:endParaRPr lang="zh-CN" altLang="en-US" sz="28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FD4515AD-BEC1-44B2-A05E-E9C4FE7FD72D}"/>
              </a:ext>
            </a:extLst>
          </p:cNvPr>
          <p:cNvSpPr txBox="1"/>
          <p:nvPr/>
        </p:nvSpPr>
        <p:spPr>
          <a:xfrm>
            <a:off x="1559859" y="1693468"/>
            <a:ext cx="9269506" cy="3970318"/>
          </a:xfrm>
          <a:prstGeom prst="rect">
            <a:avLst/>
          </a:prstGeom>
          <a:noFill/>
        </p:spPr>
        <p:txBody>
          <a:bodyPr wrap="square" rtlCol="0">
            <a:spAutoFit/>
          </a:bodyPr>
          <a:lstStyle/>
          <a:p>
            <a:pPr marL="285750" indent="-285750">
              <a:buFont typeface="Wingdings" panose="05000000000000000000" pitchFamily="2" charset="2"/>
              <a:buChar char="ü"/>
            </a:pPr>
            <a:r>
              <a:rPr lang="en-US" altLang="zh-CN" sz="2800" dirty="0">
                <a:solidFill>
                  <a:schemeClr val="bg2"/>
                </a:solidFill>
                <a:latin typeface="Times New Roman" panose="02020603050405020304" pitchFamily="18" charset="0"/>
                <a:cs typeface="Times New Roman" panose="02020603050405020304" pitchFamily="18" charset="0"/>
              </a:rPr>
              <a:t> What is </a:t>
            </a:r>
            <a:r>
              <a:rPr lang="en-US" altLang="zh-CN" sz="2800" u="sng" dirty="0">
                <a:solidFill>
                  <a:schemeClr val="bg2"/>
                </a:solidFill>
                <a:latin typeface="Times New Roman" panose="02020603050405020304" pitchFamily="18" charset="0"/>
                <a:cs typeface="Times New Roman" panose="02020603050405020304" pitchFamily="18" charset="0"/>
              </a:rPr>
              <a:t>RNN</a:t>
            </a: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altLang="zh-CN" sz="2800" dirty="0">
                <a:solidFill>
                  <a:schemeClr val="bg2"/>
                </a:solidFill>
                <a:latin typeface="Times New Roman" panose="02020603050405020304" pitchFamily="18" charset="0"/>
                <a:cs typeface="Times New Roman" panose="02020603050405020304" pitchFamily="18" charset="0"/>
              </a:rPr>
              <a:t>What is </a:t>
            </a:r>
            <a:r>
              <a:rPr lang="en-US" altLang="zh-CN" sz="2800" u="sng" dirty="0">
                <a:solidFill>
                  <a:schemeClr val="bg2"/>
                </a:solidFill>
                <a:latin typeface="Times New Roman" panose="02020603050405020304" pitchFamily="18" charset="0"/>
                <a:cs typeface="Times New Roman" panose="02020603050405020304" pitchFamily="18" charset="0"/>
              </a:rPr>
              <a:t>LSTM</a:t>
            </a:r>
          </a:p>
          <a:p>
            <a:pPr marL="285750" indent="-285750">
              <a:buFont typeface="Wingdings" panose="05000000000000000000" pitchFamily="2" charset="2"/>
              <a:buChar char="ü"/>
            </a:pPr>
            <a:endParaRPr lang="en-US" altLang="zh-CN" sz="28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altLang="zh-CN" sz="2800" dirty="0">
                <a:solidFill>
                  <a:srgbClr val="FF0000"/>
                </a:solidFill>
                <a:latin typeface="Times New Roman" panose="02020603050405020304" pitchFamily="18" charset="0"/>
                <a:cs typeface="Times New Roman" panose="02020603050405020304" pitchFamily="18" charset="0"/>
              </a:rPr>
              <a:t>Forecast stock price through </a:t>
            </a:r>
            <a:r>
              <a:rPr lang="en-US" altLang="zh-CN" sz="2800" u="sng" dirty="0">
                <a:solidFill>
                  <a:srgbClr val="FF0000"/>
                </a:solidFill>
                <a:latin typeface="Times New Roman" panose="02020603050405020304" pitchFamily="18" charset="0"/>
                <a:cs typeface="Times New Roman" panose="02020603050405020304" pitchFamily="18" charset="0"/>
              </a:rPr>
              <a:t>LSTM (Application)</a:t>
            </a:r>
            <a:endParaRPr lang="zh-CN" altLang="en-US" sz="2800"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759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5DA61649-E1BD-4E57-9B07-CB9EC076EC2B}"/>
              </a:ext>
            </a:extLst>
          </p:cNvPr>
          <p:cNvCxnSpPr>
            <a:cxnSpLocks/>
          </p:cNvCxnSpPr>
          <p:nvPr/>
        </p:nvCxnSpPr>
        <p:spPr>
          <a:xfrm flipV="1">
            <a:off x="-448236" y="625808"/>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E3441865-9B62-45BF-BB78-A9479CDEF92F}"/>
              </a:ext>
            </a:extLst>
          </p:cNvPr>
          <p:cNvSpPr txBox="1"/>
          <p:nvPr/>
        </p:nvSpPr>
        <p:spPr>
          <a:xfrm>
            <a:off x="3182470" y="57765"/>
            <a:ext cx="7126942" cy="52322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Forecast stock price through LSTM</a:t>
            </a:r>
            <a:endParaRPr lang="zh-CN" altLang="en-US" sz="2800"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463A574A-B730-4C85-A72D-F49017FEA89C}"/>
              </a:ext>
            </a:extLst>
          </p:cNvPr>
          <p:cNvPicPr>
            <a:picLocks noChangeAspect="1"/>
          </p:cNvPicPr>
          <p:nvPr/>
        </p:nvPicPr>
        <p:blipFill rotWithShape="1">
          <a:blip r:embed="rId2"/>
          <a:srcRect l="1250" t="458" r="44779"/>
          <a:stretch/>
        </p:blipFill>
        <p:spPr>
          <a:xfrm>
            <a:off x="1371598" y="1608760"/>
            <a:ext cx="8606117" cy="4770550"/>
          </a:xfrm>
          <a:prstGeom prst="rect">
            <a:avLst/>
          </a:prstGeom>
        </p:spPr>
      </p:pic>
      <p:sp>
        <p:nvSpPr>
          <p:cNvPr id="14" name="文本框 13">
            <a:extLst>
              <a:ext uri="{FF2B5EF4-FFF2-40B4-BE49-F238E27FC236}">
                <a16:creationId xmlns:a16="http://schemas.microsoft.com/office/drawing/2014/main" id="{777FBD2D-3569-4DB2-82B4-5FAD0E5333A1}"/>
              </a:ext>
            </a:extLst>
          </p:cNvPr>
          <p:cNvSpPr txBox="1"/>
          <p:nvPr/>
        </p:nvSpPr>
        <p:spPr>
          <a:xfrm>
            <a:off x="4831977" y="1023985"/>
            <a:ext cx="2277034" cy="584775"/>
          </a:xfrm>
          <a:prstGeom prst="rect">
            <a:avLst/>
          </a:prstGeom>
          <a:noFill/>
        </p:spPr>
        <p:txBody>
          <a:bodyPr wrap="square" rtlCol="0">
            <a:spAutoFit/>
          </a:bodyPr>
          <a:lstStyle/>
          <a:p>
            <a:r>
              <a:rPr lang="en-US" altLang="zh-CN" sz="3200" b="1" i="1" u="sng" dirty="0">
                <a:highlight>
                  <a:srgbClr val="FFFF00"/>
                </a:highlight>
              </a:rPr>
              <a:t>STEP1</a:t>
            </a:r>
            <a:endParaRPr lang="zh-CN" altLang="en-US" sz="3200" b="1" i="1" u="sng" dirty="0">
              <a:highlight>
                <a:srgbClr val="FFFF00"/>
              </a:highlight>
            </a:endParaRPr>
          </a:p>
        </p:txBody>
      </p:sp>
    </p:spTree>
    <p:extLst>
      <p:ext uri="{BB962C8B-B14F-4D97-AF65-F5344CB8AC3E}">
        <p14:creationId xmlns:p14="http://schemas.microsoft.com/office/powerpoint/2010/main" val="3787145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9643167B-73C7-40E2-B503-647662DECA35}"/>
              </a:ext>
            </a:extLst>
          </p:cNvPr>
          <p:cNvCxnSpPr>
            <a:cxnSpLocks/>
          </p:cNvCxnSpPr>
          <p:nvPr/>
        </p:nvCxnSpPr>
        <p:spPr>
          <a:xfrm flipV="1">
            <a:off x="-448236" y="625808"/>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F92B66FE-0A0E-4ACA-B933-DD1FD712655B}"/>
              </a:ext>
            </a:extLst>
          </p:cNvPr>
          <p:cNvSpPr txBox="1"/>
          <p:nvPr/>
        </p:nvSpPr>
        <p:spPr>
          <a:xfrm>
            <a:off x="2532528" y="102588"/>
            <a:ext cx="7126942" cy="52322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Preparation of training data and test data (P146)</a:t>
            </a:r>
            <a:endParaRPr lang="zh-CN" altLang="en-US" sz="28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37E13851-DA06-4DFD-8513-5A91CF74125D}"/>
              </a:ext>
            </a:extLst>
          </p:cNvPr>
          <p:cNvPicPr>
            <a:picLocks noChangeAspect="1"/>
          </p:cNvPicPr>
          <p:nvPr/>
        </p:nvPicPr>
        <p:blipFill rotWithShape="1">
          <a:blip r:embed="rId2"/>
          <a:srcRect l="6083" r="5439"/>
          <a:stretch/>
        </p:blipFill>
        <p:spPr>
          <a:xfrm>
            <a:off x="147918" y="911196"/>
            <a:ext cx="5731702" cy="4064216"/>
          </a:xfrm>
          <a:prstGeom prst="rect">
            <a:avLst/>
          </a:prstGeom>
        </p:spPr>
      </p:pic>
      <p:pic>
        <p:nvPicPr>
          <p:cNvPr id="12" name="图片 11">
            <a:extLst>
              <a:ext uri="{FF2B5EF4-FFF2-40B4-BE49-F238E27FC236}">
                <a16:creationId xmlns:a16="http://schemas.microsoft.com/office/drawing/2014/main" id="{438242FB-4CCB-4F7E-84F1-02A74ECF26C6}"/>
              </a:ext>
            </a:extLst>
          </p:cNvPr>
          <p:cNvPicPr>
            <a:picLocks noChangeAspect="1"/>
          </p:cNvPicPr>
          <p:nvPr/>
        </p:nvPicPr>
        <p:blipFill rotWithShape="1">
          <a:blip r:embed="rId3"/>
          <a:srcRect l="12132" t="2378" r="4191"/>
          <a:stretch/>
        </p:blipFill>
        <p:spPr>
          <a:xfrm>
            <a:off x="5879620" y="1229711"/>
            <a:ext cx="5531223" cy="3745701"/>
          </a:xfrm>
          <a:prstGeom prst="rect">
            <a:avLst/>
          </a:prstGeom>
        </p:spPr>
      </p:pic>
      <p:sp>
        <p:nvSpPr>
          <p:cNvPr id="13" name="文本框 12">
            <a:extLst>
              <a:ext uri="{FF2B5EF4-FFF2-40B4-BE49-F238E27FC236}">
                <a16:creationId xmlns:a16="http://schemas.microsoft.com/office/drawing/2014/main" id="{B78ACDC6-B6DA-4696-BD5A-FF81534EE586}"/>
              </a:ext>
            </a:extLst>
          </p:cNvPr>
          <p:cNvSpPr txBox="1"/>
          <p:nvPr/>
        </p:nvSpPr>
        <p:spPr>
          <a:xfrm>
            <a:off x="3078149" y="5366679"/>
            <a:ext cx="6526306" cy="523220"/>
          </a:xfrm>
          <a:prstGeom prst="rect">
            <a:avLst/>
          </a:prstGeom>
          <a:noFill/>
        </p:spPr>
        <p:txBody>
          <a:bodyPr wrap="square" rtlCol="0">
            <a:spAutoFit/>
          </a:bodyPr>
          <a:lstStyle/>
          <a:p>
            <a:r>
              <a:rPr lang="en-US" altLang="zh-CN" sz="2800" dirty="0"/>
              <a:t>Pick out Yahoo's stock price data</a:t>
            </a:r>
            <a:endParaRPr lang="zh-CN" altLang="en-US" sz="2800" dirty="0"/>
          </a:p>
        </p:txBody>
      </p:sp>
    </p:spTree>
    <p:extLst>
      <p:ext uri="{BB962C8B-B14F-4D97-AF65-F5344CB8AC3E}">
        <p14:creationId xmlns:p14="http://schemas.microsoft.com/office/powerpoint/2010/main" val="2437582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2CE87B15-62D1-4456-869E-A06B6CED1F3B}"/>
              </a:ext>
            </a:extLst>
          </p:cNvPr>
          <p:cNvCxnSpPr>
            <a:cxnSpLocks/>
          </p:cNvCxnSpPr>
          <p:nvPr/>
        </p:nvCxnSpPr>
        <p:spPr>
          <a:xfrm flipV="1">
            <a:off x="-448236" y="625808"/>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FD4515AD-BEC1-44B2-A05E-E9C4FE7FD72D}"/>
              </a:ext>
            </a:extLst>
          </p:cNvPr>
          <p:cNvSpPr txBox="1"/>
          <p:nvPr/>
        </p:nvSpPr>
        <p:spPr>
          <a:xfrm>
            <a:off x="1559859" y="1693468"/>
            <a:ext cx="9269506" cy="3970318"/>
          </a:xfrm>
          <a:prstGeom prst="rect">
            <a:avLst/>
          </a:prstGeom>
          <a:noFill/>
        </p:spPr>
        <p:txBody>
          <a:bodyPr wrap="square" rtlCol="0">
            <a:spAutoFit/>
          </a:bodyPr>
          <a:lstStyle/>
          <a:p>
            <a:pPr marL="285750" indent="-285750">
              <a:buFont typeface="Wingdings" panose="05000000000000000000" pitchFamily="2" charset="2"/>
              <a:buChar char="ü"/>
            </a:pPr>
            <a:r>
              <a:rPr lang="en-US" altLang="zh-CN" sz="2800" dirty="0">
                <a:latin typeface="Times New Roman" panose="02020603050405020304" pitchFamily="18" charset="0"/>
                <a:cs typeface="Times New Roman" panose="02020603050405020304" pitchFamily="18" charset="0"/>
              </a:rPr>
              <a:t> What is </a:t>
            </a:r>
            <a:r>
              <a:rPr lang="en-US" altLang="zh-CN" sz="2800" u="sng" dirty="0">
                <a:latin typeface="Times New Roman" panose="02020603050405020304" pitchFamily="18" charset="0"/>
                <a:cs typeface="Times New Roman" panose="02020603050405020304" pitchFamily="18" charset="0"/>
              </a:rPr>
              <a:t>RNN</a:t>
            </a: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altLang="zh-CN" sz="2800" dirty="0">
                <a:latin typeface="Times New Roman" panose="02020603050405020304" pitchFamily="18" charset="0"/>
                <a:cs typeface="Times New Roman" panose="02020603050405020304" pitchFamily="18" charset="0"/>
              </a:rPr>
              <a:t>What is </a:t>
            </a:r>
            <a:r>
              <a:rPr lang="en-US" altLang="zh-CN" sz="2800" u="sng" dirty="0">
                <a:latin typeface="Times New Roman" panose="02020603050405020304" pitchFamily="18" charset="0"/>
                <a:cs typeface="Times New Roman" panose="02020603050405020304" pitchFamily="18" charset="0"/>
              </a:rPr>
              <a:t>LSTM</a:t>
            </a: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altLang="zh-CN" sz="2800" dirty="0">
                <a:latin typeface="Times New Roman" panose="02020603050405020304" pitchFamily="18" charset="0"/>
                <a:cs typeface="Times New Roman" panose="02020603050405020304" pitchFamily="18" charset="0"/>
              </a:rPr>
              <a:t>Forecast stock price through </a:t>
            </a:r>
            <a:r>
              <a:rPr lang="en-US" altLang="zh-CN" sz="2800" u="sng" dirty="0">
                <a:latin typeface="Times New Roman" panose="02020603050405020304" pitchFamily="18" charset="0"/>
                <a:cs typeface="Times New Roman" panose="02020603050405020304" pitchFamily="18" charset="0"/>
              </a:rPr>
              <a:t>LSTM (Application)</a:t>
            </a:r>
            <a:endParaRPr lang="zh-CN" altLang="en-US" sz="2800" u="sng"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FB194CD-57AD-45DB-8D59-75D0327C5CA4}"/>
              </a:ext>
            </a:extLst>
          </p:cNvPr>
          <p:cNvSpPr txBox="1"/>
          <p:nvPr/>
        </p:nvSpPr>
        <p:spPr>
          <a:xfrm>
            <a:off x="4769222" y="102588"/>
            <a:ext cx="3316941" cy="52322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Contents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864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218ED8-3435-47AB-ADB4-E29B35243FC2}"/>
              </a:ext>
            </a:extLst>
          </p:cNvPr>
          <p:cNvPicPr>
            <a:picLocks noChangeAspect="1"/>
          </p:cNvPicPr>
          <p:nvPr/>
        </p:nvPicPr>
        <p:blipFill>
          <a:blip r:embed="rId2"/>
          <a:stretch>
            <a:fillRect/>
          </a:stretch>
        </p:blipFill>
        <p:spPr>
          <a:xfrm>
            <a:off x="152400" y="190500"/>
            <a:ext cx="7906050" cy="2579439"/>
          </a:xfrm>
          <a:prstGeom prst="rect">
            <a:avLst/>
          </a:prstGeom>
        </p:spPr>
      </p:pic>
      <p:sp>
        <p:nvSpPr>
          <p:cNvPr id="6" name="文本框 5">
            <a:extLst>
              <a:ext uri="{FF2B5EF4-FFF2-40B4-BE49-F238E27FC236}">
                <a16:creationId xmlns:a16="http://schemas.microsoft.com/office/drawing/2014/main" id="{5FD6A6E5-B518-4704-B1F2-CC1EE6FEF1A8}"/>
              </a:ext>
            </a:extLst>
          </p:cNvPr>
          <p:cNvSpPr txBox="1"/>
          <p:nvPr/>
        </p:nvSpPr>
        <p:spPr>
          <a:xfrm>
            <a:off x="4589929" y="1389529"/>
            <a:ext cx="4840941" cy="523220"/>
          </a:xfrm>
          <a:prstGeom prst="rect">
            <a:avLst/>
          </a:prstGeom>
          <a:noFill/>
        </p:spPr>
        <p:txBody>
          <a:bodyPr wrap="square" rtlCol="0">
            <a:spAutoFit/>
          </a:bodyPr>
          <a:lstStyle/>
          <a:p>
            <a:r>
              <a:rPr lang="en-US" altLang="zh-CN" sz="2800" dirty="0">
                <a:highlight>
                  <a:srgbClr val="FFFF00"/>
                </a:highlight>
              </a:rPr>
              <a:t>1. Filter out the required data</a:t>
            </a:r>
            <a:endParaRPr lang="zh-CN" altLang="en-US" sz="2800" dirty="0">
              <a:highlight>
                <a:srgbClr val="FFFF00"/>
              </a:highlight>
            </a:endParaRPr>
          </a:p>
        </p:txBody>
      </p:sp>
      <p:pic>
        <p:nvPicPr>
          <p:cNvPr id="8" name="图片 7">
            <a:extLst>
              <a:ext uri="{FF2B5EF4-FFF2-40B4-BE49-F238E27FC236}">
                <a16:creationId xmlns:a16="http://schemas.microsoft.com/office/drawing/2014/main" id="{1CC15D0F-1C89-4169-BBF5-BE26DEE62E39}"/>
              </a:ext>
            </a:extLst>
          </p:cNvPr>
          <p:cNvPicPr>
            <a:picLocks noChangeAspect="1"/>
          </p:cNvPicPr>
          <p:nvPr/>
        </p:nvPicPr>
        <p:blipFill rotWithShape="1">
          <a:blip r:embed="rId3"/>
          <a:srcRect l="806" b="44158"/>
          <a:stretch/>
        </p:blipFill>
        <p:spPr>
          <a:xfrm>
            <a:off x="69471" y="2769939"/>
            <a:ext cx="7906050" cy="3829627"/>
          </a:xfrm>
          <a:prstGeom prst="rect">
            <a:avLst/>
          </a:prstGeom>
        </p:spPr>
      </p:pic>
      <p:sp>
        <p:nvSpPr>
          <p:cNvPr id="11" name="文本框 10">
            <a:extLst>
              <a:ext uri="{FF2B5EF4-FFF2-40B4-BE49-F238E27FC236}">
                <a16:creationId xmlns:a16="http://schemas.microsoft.com/office/drawing/2014/main" id="{F047ABF8-2590-4853-90C4-C8BFFB407FE8}"/>
              </a:ext>
            </a:extLst>
          </p:cNvPr>
          <p:cNvSpPr txBox="1"/>
          <p:nvPr/>
        </p:nvSpPr>
        <p:spPr>
          <a:xfrm>
            <a:off x="4846544" y="3698846"/>
            <a:ext cx="7345456" cy="954107"/>
          </a:xfrm>
          <a:prstGeom prst="rect">
            <a:avLst/>
          </a:prstGeom>
          <a:noFill/>
        </p:spPr>
        <p:txBody>
          <a:bodyPr wrap="square" rtlCol="0">
            <a:spAutoFit/>
          </a:bodyPr>
          <a:lstStyle/>
          <a:p>
            <a:r>
              <a:rPr lang="en-US" altLang="zh-CN" sz="2800" dirty="0">
                <a:highlight>
                  <a:srgbClr val="FFFF00"/>
                </a:highlight>
              </a:rPr>
              <a:t>2. Calculate the 25 day average from the data obtained</a:t>
            </a:r>
            <a:endParaRPr lang="zh-CN" altLang="en-US" sz="2800" dirty="0">
              <a:highlight>
                <a:srgbClr val="FFFF00"/>
              </a:highlight>
            </a:endParaRPr>
          </a:p>
        </p:txBody>
      </p:sp>
      <p:sp>
        <p:nvSpPr>
          <p:cNvPr id="12" name="文本框 11">
            <a:extLst>
              <a:ext uri="{FF2B5EF4-FFF2-40B4-BE49-F238E27FC236}">
                <a16:creationId xmlns:a16="http://schemas.microsoft.com/office/drawing/2014/main" id="{80BDDE08-BCD8-47A4-AF91-3DBD3847787F}"/>
              </a:ext>
            </a:extLst>
          </p:cNvPr>
          <p:cNvSpPr txBox="1"/>
          <p:nvPr/>
        </p:nvSpPr>
        <p:spPr>
          <a:xfrm>
            <a:off x="4846544" y="5320250"/>
            <a:ext cx="7345456" cy="523220"/>
          </a:xfrm>
          <a:prstGeom prst="rect">
            <a:avLst/>
          </a:prstGeom>
          <a:noFill/>
        </p:spPr>
        <p:txBody>
          <a:bodyPr wrap="square" rtlCol="0">
            <a:spAutoFit/>
          </a:bodyPr>
          <a:lstStyle/>
          <a:p>
            <a:r>
              <a:rPr lang="en-US" altLang="zh-CN" sz="2800" dirty="0">
                <a:highlight>
                  <a:srgbClr val="FFFF00"/>
                </a:highlight>
              </a:rPr>
              <a:t>3. Transformation of data type</a:t>
            </a:r>
            <a:endParaRPr lang="zh-CN" altLang="en-US" sz="2800" dirty="0">
              <a:highlight>
                <a:srgbClr val="FFFF00"/>
              </a:highlight>
            </a:endParaRPr>
          </a:p>
        </p:txBody>
      </p:sp>
      <p:cxnSp>
        <p:nvCxnSpPr>
          <p:cNvPr id="13" name="直接箭头连接符 12">
            <a:extLst>
              <a:ext uri="{FF2B5EF4-FFF2-40B4-BE49-F238E27FC236}">
                <a16:creationId xmlns:a16="http://schemas.microsoft.com/office/drawing/2014/main" id="{D68F59F5-2C0A-4DB3-B481-9EC4379FEF52}"/>
              </a:ext>
            </a:extLst>
          </p:cNvPr>
          <p:cNvCxnSpPr>
            <a:cxnSpLocks/>
          </p:cNvCxnSpPr>
          <p:nvPr/>
        </p:nvCxnSpPr>
        <p:spPr>
          <a:xfrm>
            <a:off x="7975521" y="2137931"/>
            <a:ext cx="0" cy="1636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B488F73-043A-49CA-88CD-E5CB4F791C64}"/>
              </a:ext>
            </a:extLst>
          </p:cNvPr>
          <p:cNvCxnSpPr>
            <a:cxnSpLocks/>
          </p:cNvCxnSpPr>
          <p:nvPr/>
        </p:nvCxnSpPr>
        <p:spPr>
          <a:xfrm>
            <a:off x="7994876" y="4302604"/>
            <a:ext cx="0" cy="10176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477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45B611-2274-4F1E-AD22-56947B4611E6}"/>
              </a:ext>
            </a:extLst>
          </p:cNvPr>
          <p:cNvPicPr>
            <a:picLocks noChangeAspect="1"/>
          </p:cNvPicPr>
          <p:nvPr/>
        </p:nvPicPr>
        <p:blipFill rotWithShape="1">
          <a:blip r:embed="rId2"/>
          <a:srcRect l="1" t="55841" r="36"/>
          <a:stretch/>
        </p:blipFill>
        <p:spPr>
          <a:xfrm>
            <a:off x="0" y="567519"/>
            <a:ext cx="7967382" cy="3028390"/>
          </a:xfrm>
          <a:prstGeom prst="rect">
            <a:avLst/>
          </a:prstGeom>
        </p:spPr>
      </p:pic>
      <p:grpSp>
        <p:nvGrpSpPr>
          <p:cNvPr id="5" name="组合 4">
            <a:extLst>
              <a:ext uri="{FF2B5EF4-FFF2-40B4-BE49-F238E27FC236}">
                <a16:creationId xmlns:a16="http://schemas.microsoft.com/office/drawing/2014/main" id="{C47A3D43-7239-420E-8D66-505F951E263F}"/>
              </a:ext>
            </a:extLst>
          </p:cNvPr>
          <p:cNvGrpSpPr/>
          <p:nvPr/>
        </p:nvGrpSpPr>
        <p:grpSpPr>
          <a:xfrm>
            <a:off x="5859326" y="2081714"/>
            <a:ext cx="6332674" cy="4075138"/>
            <a:chOff x="247420" y="1391431"/>
            <a:chExt cx="6332674" cy="4075138"/>
          </a:xfrm>
        </p:grpSpPr>
        <p:pic>
          <p:nvPicPr>
            <p:cNvPr id="6" name="图片 5">
              <a:extLst>
                <a:ext uri="{FF2B5EF4-FFF2-40B4-BE49-F238E27FC236}">
                  <a16:creationId xmlns:a16="http://schemas.microsoft.com/office/drawing/2014/main" id="{D9C8ED70-BB8A-4D47-82E5-2EA9096B000D}"/>
                </a:ext>
              </a:extLst>
            </p:cNvPr>
            <p:cNvPicPr>
              <a:picLocks noChangeAspect="1"/>
            </p:cNvPicPr>
            <p:nvPr/>
          </p:nvPicPr>
          <p:blipFill>
            <a:blip r:embed="rId3"/>
            <a:stretch>
              <a:fillRect/>
            </a:stretch>
          </p:blipFill>
          <p:spPr>
            <a:xfrm>
              <a:off x="247420" y="1391431"/>
              <a:ext cx="6332674" cy="3918057"/>
            </a:xfrm>
            <a:prstGeom prst="rect">
              <a:avLst/>
            </a:prstGeom>
          </p:spPr>
        </p:pic>
        <p:cxnSp>
          <p:nvCxnSpPr>
            <p:cNvPr id="7" name="直接连接符 6">
              <a:extLst>
                <a:ext uri="{FF2B5EF4-FFF2-40B4-BE49-F238E27FC236}">
                  <a16:creationId xmlns:a16="http://schemas.microsoft.com/office/drawing/2014/main" id="{CFABC33E-1D86-4BF4-8F17-BD8D8A11A257}"/>
                </a:ext>
              </a:extLst>
            </p:cNvPr>
            <p:cNvCxnSpPr>
              <a:cxnSpLocks/>
            </p:cNvCxnSpPr>
            <p:nvPr/>
          </p:nvCxnSpPr>
          <p:spPr>
            <a:xfrm>
              <a:off x="4840942" y="1470212"/>
              <a:ext cx="62752" cy="3996357"/>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20DBC7B5-B83C-4E54-9B33-32DE5FD37FD3}"/>
              </a:ext>
            </a:extLst>
          </p:cNvPr>
          <p:cNvSpPr txBox="1"/>
          <p:nvPr/>
        </p:nvSpPr>
        <p:spPr>
          <a:xfrm>
            <a:off x="1325662" y="4586884"/>
            <a:ext cx="4533664" cy="523220"/>
          </a:xfrm>
          <a:prstGeom prst="rect">
            <a:avLst/>
          </a:prstGeom>
          <a:noFill/>
        </p:spPr>
        <p:txBody>
          <a:bodyPr wrap="square" rtlCol="0">
            <a:spAutoFit/>
          </a:bodyPr>
          <a:lstStyle/>
          <a:p>
            <a:r>
              <a:rPr lang="en-US" altLang="zh-CN" sz="2800" dirty="0">
                <a:highlight>
                  <a:srgbClr val="FFFF00"/>
                </a:highlight>
              </a:rPr>
              <a:t>4. Export stock price graph</a:t>
            </a:r>
            <a:endParaRPr lang="zh-CN" altLang="en-US" sz="2800" dirty="0">
              <a:highlight>
                <a:srgbClr val="FFFF00"/>
              </a:highlight>
            </a:endParaRPr>
          </a:p>
        </p:txBody>
      </p:sp>
    </p:spTree>
    <p:extLst>
      <p:ext uri="{BB962C8B-B14F-4D97-AF65-F5344CB8AC3E}">
        <p14:creationId xmlns:p14="http://schemas.microsoft.com/office/powerpoint/2010/main" val="3964074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27E8653-D47C-4FAB-A634-DE94A5E68C99}"/>
              </a:ext>
            </a:extLst>
          </p:cNvPr>
          <p:cNvPicPr>
            <a:picLocks noChangeAspect="1"/>
          </p:cNvPicPr>
          <p:nvPr/>
        </p:nvPicPr>
        <p:blipFill rotWithShape="1">
          <a:blip r:embed="rId2"/>
          <a:srcRect t="6549" r="32206"/>
          <a:stretch/>
        </p:blipFill>
        <p:spPr>
          <a:xfrm>
            <a:off x="0" y="602545"/>
            <a:ext cx="4903694" cy="2099003"/>
          </a:xfrm>
          <a:prstGeom prst="rect">
            <a:avLst/>
          </a:prstGeom>
        </p:spPr>
      </p:pic>
      <p:pic>
        <p:nvPicPr>
          <p:cNvPr id="7" name="图片 6">
            <a:extLst>
              <a:ext uri="{FF2B5EF4-FFF2-40B4-BE49-F238E27FC236}">
                <a16:creationId xmlns:a16="http://schemas.microsoft.com/office/drawing/2014/main" id="{B29CA62B-B7EF-476C-9CA7-D4E2FDF0B33F}"/>
              </a:ext>
            </a:extLst>
          </p:cNvPr>
          <p:cNvPicPr>
            <a:picLocks noChangeAspect="1"/>
          </p:cNvPicPr>
          <p:nvPr/>
        </p:nvPicPr>
        <p:blipFill>
          <a:blip r:embed="rId3"/>
          <a:stretch>
            <a:fillRect/>
          </a:stretch>
        </p:blipFill>
        <p:spPr>
          <a:xfrm>
            <a:off x="0" y="3903521"/>
            <a:ext cx="6406990" cy="2479349"/>
          </a:xfrm>
          <a:prstGeom prst="rect">
            <a:avLst/>
          </a:prstGeom>
        </p:spPr>
      </p:pic>
      <p:pic>
        <p:nvPicPr>
          <p:cNvPr id="9" name="图片 8">
            <a:extLst>
              <a:ext uri="{FF2B5EF4-FFF2-40B4-BE49-F238E27FC236}">
                <a16:creationId xmlns:a16="http://schemas.microsoft.com/office/drawing/2014/main" id="{7FFFC43E-6A71-4C20-9452-2CEB381DB2E1}"/>
              </a:ext>
            </a:extLst>
          </p:cNvPr>
          <p:cNvPicPr>
            <a:picLocks noChangeAspect="1"/>
          </p:cNvPicPr>
          <p:nvPr/>
        </p:nvPicPr>
        <p:blipFill>
          <a:blip r:embed="rId4"/>
          <a:stretch>
            <a:fillRect/>
          </a:stretch>
        </p:blipFill>
        <p:spPr>
          <a:xfrm>
            <a:off x="6482847" y="351533"/>
            <a:ext cx="5556753" cy="3337466"/>
          </a:xfrm>
          <a:prstGeom prst="rect">
            <a:avLst/>
          </a:prstGeom>
        </p:spPr>
      </p:pic>
      <p:cxnSp>
        <p:nvCxnSpPr>
          <p:cNvPr id="10" name="直接箭头连接符 9">
            <a:extLst>
              <a:ext uri="{FF2B5EF4-FFF2-40B4-BE49-F238E27FC236}">
                <a16:creationId xmlns:a16="http://schemas.microsoft.com/office/drawing/2014/main" id="{71B64722-BABB-4604-9FCC-254D4B048BAF}"/>
              </a:ext>
            </a:extLst>
          </p:cNvPr>
          <p:cNvCxnSpPr>
            <a:cxnSpLocks/>
          </p:cNvCxnSpPr>
          <p:nvPr/>
        </p:nvCxnSpPr>
        <p:spPr>
          <a:xfrm>
            <a:off x="2327757" y="2635472"/>
            <a:ext cx="0" cy="12680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2142660-5D97-45FB-BE69-C62B9B60A3F2}"/>
              </a:ext>
            </a:extLst>
          </p:cNvPr>
          <p:cNvSpPr txBox="1"/>
          <p:nvPr/>
        </p:nvSpPr>
        <p:spPr>
          <a:xfrm>
            <a:off x="672353" y="89923"/>
            <a:ext cx="6096000" cy="523220"/>
          </a:xfrm>
          <a:prstGeom prst="rect">
            <a:avLst/>
          </a:prstGeom>
          <a:noFill/>
        </p:spPr>
        <p:txBody>
          <a:bodyPr wrap="square">
            <a:spAutoFit/>
          </a:bodyPr>
          <a:lstStyle/>
          <a:p>
            <a:r>
              <a:rPr lang="zh-CN" altLang="en-US" sz="2800" dirty="0">
                <a:highlight>
                  <a:srgbClr val="FFFF00"/>
                </a:highlight>
              </a:rPr>
              <a:t>Data standardization</a:t>
            </a:r>
          </a:p>
        </p:txBody>
      </p:sp>
      <p:cxnSp>
        <p:nvCxnSpPr>
          <p:cNvPr id="15" name="连接符: 肘形 14">
            <a:extLst>
              <a:ext uri="{FF2B5EF4-FFF2-40B4-BE49-F238E27FC236}">
                <a16:creationId xmlns:a16="http://schemas.microsoft.com/office/drawing/2014/main" id="{2785E57A-ECEE-4E99-B7B1-766E3C237318}"/>
              </a:ext>
            </a:extLst>
          </p:cNvPr>
          <p:cNvCxnSpPr>
            <a:cxnSpLocks/>
          </p:cNvCxnSpPr>
          <p:nvPr/>
        </p:nvCxnSpPr>
        <p:spPr>
          <a:xfrm rot="5400000" flipH="1" flipV="1">
            <a:off x="6099962" y="4002219"/>
            <a:ext cx="2595261" cy="19688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A1BC7C-00E9-4718-8DB7-875B2863CB0F}"/>
              </a:ext>
            </a:extLst>
          </p:cNvPr>
          <p:cNvSpPr txBox="1"/>
          <p:nvPr/>
        </p:nvSpPr>
        <p:spPr>
          <a:xfrm>
            <a:off x="0" y="2842153"/>
            <a:ext cx="6734586" cy="954107"/>
          </a:xfrm>
          <a:prstGeom prst="rect">
            <a:avLst/>
          </a:prstGeom>
          <a:noFill/>
        </p:spPr>
        <p:txBody>
          <a:bodyPr wrap="square">
            <a:spAutoFit/>
          </a:bodyPr>
          <a:lstStyle/>
          <a:p>
            <a:pPr algn="ctr"/>
            <a:r>
              <a:rPr lang="zh-CN" altLang="en-US" sz="2800" dirty="0">
                <a:highlight>
                  <a:srgbClr val="FFFF00"/>
                </a:highlight>
              </a:rPr>
              <a:t>Forecast the average change of the next day</a:t>
            </a:r>
          </a:p>
        </p:txBody>
      </p:sp>
      <p:sp>
        <p:nvSpPr>
          <p:cNvPr id="19" name="文本框 18">
            <a:extLst>
              <a:ext uri="{FF2B5EF4-FFF2-40B4-BE49-F238E27FC236}">
                <a16:creationId xmlns:a16="http://schemas.microsoft.com/office/drawing/2014/main" id="{91F2769C-5071-4287-AE77-5D124DDA025D}"/>
              </a:ext>
            </a:extLst>
          </p:cNvPr>
          <p:cNvSpPr txBox="1"/>
          <p:nvPr/>
        </p:nvSpPr>
        <p:spPr>
          <a:xfrm>
            <a:off x="6302189" y="3950609"/>
            <a:ext cx="6096000" cy="954107"/>
          </a:xfrm>
          <a:prstGeom prst="rect">
            <a:avLst/>
          </a:prstGeom>
          <a:noFill/>
        </p:spPr>
        <p:txBody>
          <a:bodyPr wrap="square">
            <a:spAutoFit/>
          </a:bodyPr>
          <a:lstStyle/>
          <a:p>
            <a:pPr algn="ctr"/>
            <a:r>
              <a:rPr lang="zh-CN" altLang="en-US" sz="2800" dirty="0">
                <a:highlight>
                  <a:srgbClr val="FFFF00"/>
                </a:highlight>
              </a:rPr>
              <a:t>The stock price data is divided into training data and test data</a:t>
            </a:r>
          </a:p>
        </p:txBody>
      </p:sp>
    </p:spTree>
    <p:extLst>
      <p:ext uri="{BB962C8B-B14F-4D97-AF65-F5344CB8AC3E}">
        <p14:creationId xmlns:p14="http://schemas.microsoft.com/office/powerpoint/2010/main" val="282551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A13C63-925D-44DE-9728-5C581529F71E}"/>
              </a:ext>
            </a:extLst>
          </p:cNvPr>
          <p:cNvPicPr>
            <a:picLocks noChangeAspect="1"/>
          </p:cNvPicPr>
          <p:nvPr/>
        </p:nvPicPr>
        <p:blipFill>
          <a:blip r:embed="rId2"/>
          <a:stretch>
            <a:fillRect/>
          </a:stretch>
        </p:blipFill>
        <p:spPr>
          <a:xfrm>
            <a:off x="233722" y="0"/>
            <a:ext cx="8425543" cy="6858000"/>
          </a:xfrm>
          <a:prstGeom prst="rect">
            <a:avLst/>
          </a:prstGeom>
        </p:spPr>
      </p:pic>
      <p:sp>
        <p:nvSpPr>
          <p:cNvPr id="6" name="文本框 5">
            <a:extLst>
              <a:ext uri="{FF2B5EF4-FFF2-40B4-BE49-F238E27FC236}">
                <a16:creationId xmlns:a16="http://schemas.microsoft.com/office/drawing/2014/main" id="{C4BE6722-80D6-4659-A412-EC5ACB301C0F}"/>
              </a:ext>
            </a:extLst>
          </p:cNvPr>
          <p:cNvSpPr txBox="1"/>
          <p:nvPr/>
        </p:nvSpPr>
        <p:spPr>
          <a:xfrm>
            <a:off x="5810450" y="285190"/>
            <a:ext cx="5697630" cy="954107"/>
          </a:xfrm>
          <a:prstGeom prst="rect">
            <a:avLst/>
          </a:prstGeom>
          <a:noFill/>
        </p:spPr>
        <p:txBody>
          <a:bodyPr wrap="square" rtlCol="0">
            <a:spAutoFit/>
          </a:bodyPr>
          <a:lstStyle/>
          <a:p>
            <a:r>
              <a:rPr lang="en-US" altLang="zh-CN" sz="2800" dirty="0">
                <a:highlight>
                  <a:srgbClr val="FFFF00"/>
                </a:highlight>
              </a:rPr>
              <a:t> Change the type of training data and test data to tensor type</a:t>
            </a:r>
            <a:endParaRPr lang="zh-CN" altLang="en-US" sz="2800" dirty="0">
              <a:highlight>
                <a:srgbClr val="FFFF00"/>
              </a:highlight>
            </a:endParaRPr>
          </a:p>
        </p:txBody>
      </p:sp>
      <p:sp>
        <p:nvSpPr>
          <p:cNvPr id="7" name="文本框 6">
            <a:extLst>
              <a:ext uri="{FF2B5EF4-FFF2-40B4-BE49-F238E27FC236}">
                <a16:creationId xmlns:a16="http://schemas.microsoft.com/office/drawing/2014/main" id="{84E6CB50-D134-4BF0-8859-1CDF49AA5B88}"/>
              </a:ext>
            </a:extLst>
          </p:cNvPr>
          <p:cNvSpPr txBox="1"/>
          <p:nvPr/>
        </p:nvSpPr>
        <p:spPr>
          <a:xfrm>
            <a:off x="5613226" y="1916767"/>
            <a:ext cx="5697630" cy="523220"/>
          </a:xfrm>
          <a:prstGeom prst="rect">
            <a:avLst/>
          </a:prstGeom>
          <a:noFill/>
        </p:spPr>
        <p:txBody>
          <a:bodyPr wrap="square" rtlCol="0">
            <a:spAutoFit/>
          </a:bodyPr>
          <a:lstStyle/>
          <a:p>
            <a:r>
              <a:rPr lang="en-US" altLang="zh-CN" sz="2800" dirty="0">
                <a:highlight>
                  <a:srgbClr val="FFFF00"/>
                </a:highlight>
              </a:rPr>
              <a:t>Set data characteristics and labels</a:t>
            </a:r>
            <a:endParaRPr lang="zh-CN" altLang="en-US" sz="2800" dirty="0">
              <a:highlight>
                <a:srgbClr val="FFFF00"/>
              </a:highlight>
            </a:endParaRPr>
          </a:p>
        </p:txBody>
      </p:sp>
    </p:spTree>
    <p:extLst>
      <p:ext uri="{BB962C8B-B14F-4D97-AF65-F5344CB8AC3E}">
        <p14:creationId xmlns:p14="http://schemas.microsoft.com/office/powerpoint/2010/main" val="2576809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792F9DDF-5DD7-4FD1-A472-99152313E73C}"/>
              </a:ext>
            </a:extLst>
          </p:cNvPr>
          <p:cNvCxnSpPr>
            <a:cxnSpLocks/>
          </p:cNvCxnSpPr>
          <p:nvPr/>
        </p:nvCxnSpPr>
        <p:spPr>
          <a:xfrm flipV="1">
            <a:off x="-448236" y="536160"/>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7E278405-27EE-4BFA-8751-BBCDC7259B34}"/>
              </a:ext>
            </a:extLst>
          </p:cNvPr>
          <p:cNvSpPr txBox="1"/>
          <p:nvPr/>
        </p:nvSpPr>
        <p:spPr>
          <a:xfrm>
            <a:off x="3458134" y="12940"/>
            <a:ext cx="6611470" cy="523220"/>
          </a:xfrm>
          <a:prstGeom prst="rect">
            <a:avLst/>
          </a:prstGeom>
          <a:noFill/>
        </p:spPr>
        <p:txBody>
          <a:bodyPr wrap="square">
            <a:spAutoFit/>
          </a:bodyPr>
          <a:lstStyle/>
          <a:p>
            <a:pPr algn="l"/>
            <a:r>
              <a:rPr lang="en-US" altLang="ja-JP" sz="2800" i="0" dirty="0">
                <a:effectLst/>
                <a:latin typeface="ＭＳ ゴシック" panose="020B0609070205080204" pitchFamily="49" charset="-128"/>
                <a:ea typeface="ＭＳ ゴシック" panose="020B0609070205080204" pitchFamily="49" charset="-128"/>
              </a:rPr>
              <a:t>2.3. </a:t>
            </a:r>
            <a:r>
              <a:rPr lang="ja-JP" altLang="en-US" sz="2800" b="1" i="0" dirty="0">
                <a:effectLst/>
                <a:latin typeface="ＭＳ ゴシック" panose="020B0609070205080204" pitchFamily="49" charset="-128"/>
                <a:ea typeface="ＭＳ ゴシック" panose="020B0609070205080204" pitchFamily="49" charset="-128"/>
              </a:rPr>
              <a:t>ニューラルネットワークの定義</a:t>
            </a:r>
          </a:p>
        </p:txBody>
      </p:sp>
      <p:pic>
        <p:nvPicPr>
          <p:cNvPr id="8" name="图片 7">
            <a:extLst>
              <a:ext uri="{FF2B5EF4-FFF2-40B4-BE49-F238E27FC236}">
                <a16:creationId xmlns:a16="http://schemas.microsoft.com/office/drawing/2014/main" id="{D61A7FEF-6D8D-4084-A800-C006AE0780B1}"/>
              </a:ext>
            </a:extLst>
          </p:cNvPr>
          <p:cNvPicPr>
            <a:picLocks noChangeAspect="1"/>
          </p:cNvPicPr>
          <p:nvPr/>
        </p:nvPicPr>
        <p:blipFill>
          <a:blip r:embed="rId2"/>
          <a:stretch>
            <a:fillRect/>
          </a:stretch>
        </p:blipFill>
        <p:spPr>
          <a:xfrm>
            <a:off x="446116" y="625568"/>
            <a:ext cx="6317753" cy="6232432"/>
          </a:xfrm>
          <a:prstGeom prst="rect">
            <a:avLst/>
          </a:prstGeom>
        </p:spPr>
      </p:pic>
      <p:sp>
        <p:nvSpPr>
          <p:cNvPr id="9" name="文本框 8">
            <a:extLst>
              <a:ext uri="{FF2B5EF4-FFF2-40B4-BE49-F238E27FC236}">
                <a16:creationId xmlns:a16="http://schemas.microsoft.com/office/drawing/2014/main" id="{38229243-88EF-492F-9C6C-2655FC85F17E}"/>
              </a:ext>
            </a:extLst>
          </p:cNvPr>
          <p:cNvSpPr txBox="1"/>
          <p:nvPr/>
        </p:nvSpPr>
        <p:spPr>
          <a:xfrm>
            <a:off x="5729768" y="1615192"/>
            <a:ext cx="5697630" cy="523220"/>
          </a:xfrm>
          <a:prstGeom prst="rect">
            <a:avLst/>
          </a:prstGeom>
          <a:noFill/>
        </p:spPr>
        <p:txBody>
          <a:bodyPr wrap="square" rtlCol="0">
            <a:spAutoFit/>
          </a:bodyPr>
          <a:lstStyle/>
          <a:p>
            <a:r>
              <a:rPr lang="en-US" altLang="zh-CN" sz="2800" dirty="0">
                <a:highlight>
                  <a:srgbClr val="FFFF00"/>
                </a:highlight>
              </a:rPr>
              <a:t> Defining LSTM data type </a:t>
            </a:r>
            <a:endParaRPr lang="zh-CN" altLang="en-US" sz="2800" dirty="0">
              <a:highlight>
                <a:srgbClr val="FFFF00"/>
              </a:highlight>
            </a:endParaRPr>
          </a:p>
        </p:txBody>
      </p:sp>
      <p:sp>
        <p:nvSpPr>
          <p:cNvPr id="10" name="文本框 9">
            <a:extLst>
              <a:ext uri="{FF2B5EF4-FFF2-40B4-BE49-F238E27FC236}">
                <a16:creationId xmlns:a16="http://schemas.microsoft.com/office/drawing/2014/main" id="{C11DE36F-F16C-4AB3-9EE1-8D9AEEADA785}"/>
              </a:ext>
            </a:extLst>
          </p:cNvPr>
          <p:cNvSpPr txBox="1"/>
          <p:nvPr/>
        </p:nvSpPr>
        <p:spPr>
          <a:xfrm>
            <a:off x="6167717" y="5242808"/>
            <a:ext cx="5697630" cy="954107"/>
          </a:xfrm>
          <a:prstGeom prst="rect">
            <a:avLst/>
          </a:prstGeom>
          <a:noFill/>
        </p:spPr>
        <p:txBody>
          <a:bodyPr wrap="square" rtlCol="0">
            <a:spAutoFit/>
          </a:bodyPr>
          <a:lstStyle/>
          <a:p>
            <a:r>
              <a:rPr lang="en-US" altLang="zh-CN" sz="2800" dirty="0">
                <a:highlight>
                  <a:srgbClr val="FFFF00"/>
                </a:highlight>
              </a:rPr>
              <a:t> Run  the following command to load the defined neural network</a:t>
            </a:r>
            <a:endParaRPr lang="zh-CN" altLang="en-US" sz="2800" dirty="0">
              <a:highlight>
                <a:srgbClr val="FFFF00"/>
              </a:highlight>
            </a:endParaRPr>
          </a:p>
        </p:txBody>
      </p:sp>
      <p:sp>
        <p:nvSpPr>
          <p:cNvPr id="11" name="文本框 10">
            <a:extLst>
              <a:ext uri="{FF2B5EF4-FFF2-40B4-BE49-F238E27FC236}">
                <a16:creationId xmlns:a16="http://schemas.microsoft.com/office/drawing/2014/main" id="{A0495C48-A935-4A39-8376-7D883025ADF5}"/>
              </a:ext>
            </a:extLst>
          </p:cNvPr>
          <p:cNvSpPr txBox="1"/>
          <p:nvPr/>
        </p:nvSpPr>
        <p:spPr>
          <a:xfrm>
            <a:off x="5828379" y="3292168"/>
            <a:ext cx="5697630" cy="954107"/>
          </a:xfrm>
          <a:prstGeom prst="rect">
            <a:avLst/>
          </a:prstGeom>
          <a:noFill/>
        </p:spPr>
        <p:txBody>
          <a:bodyPr wrap="square" rtlCol="0">
            <a:spAutoFit/>
          </a:bodyPr>
          <a:lstStyle/>
          <a:p>
            <a:r>
              <a:rPr lang="en-US" altLang="zh-CN" sz="2800" dirty="0">
                <a:highlight>
                  <a:srgbClr val="FFFF00"/>
                </a:highlight>
              </a:rPr>
              <a:t> Set the hyperparameters of the neural network</a:t>
            </a:r>
            <a:endParaRPr lang="zh-CN" altLang="en-US" sz="2800" dirty="0">
              <a:highlight>
                <a:srgbClr val="FFFF00"/>
              </a:highlight>
            </a:endParaRPr>
          </a:p>
        </p:txBody>
      </p:sp>
    </p:spTree>
    <p:extLst>
      <p:ext uri="{BB962C8B-B14F-4D97-AF65-F5344CB8AC3E}">
        <p14:creationId xmlns:p14="http://schemas.microsoft.com/office/powerpoint/2010/main" val="102635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40D2611-D587-4324-A8D0-5DCC5B2D9A59}"/>
              </a:ext>
            </a:extLst>
          </p:cNvPr>
          <p:cNvPicPr>
            <a:picLocks noChangeAspect="1"/>
          </p:cNvPicPr>
          <p:nvPr/>
        </p:nvPicPr>
        <p:blipFill rotWithShape="1">
          <a:blip r:embed="rId2"/>
          <a:srcRect l="3970" t="3661" r="17206"/>
          <a:stretch/>
        </p:blipFill>
        <p:spPr>
          <a:xfrm>
            <a:off x="788894" y="1201270"/>
            <a:ext cx="9610165" cy="3424518"/>
          </a:xfrm>
          <a:prstGeom prst="rect">
            <a:avLst/>
          </a:prstGeom>
        </p:spPr>
      </p:pic>
      <p:cxnSp>
        <p:nvCxnSpPr>
          <p:cNvPr id="6" name="直接连接符 5">
            <a:extLst>
              <a:ext uri="{FF2B5EF4-FFF2-40B4-BE49-F238E27FC236}">
                <a16:creationId xmlns:a16="http://schemas.microsoft.com/office/drawing/2014/main" id="{5D2BE76C-3522-48AB-843E-A57B3DA39AEF}"/>
              </a:ext>
            </a:extLst>
          </p:cNvPr>
          <p:cNvCxnSpPr>
            <a:cxnSpLocks/>
          </p:cNvCxnSpPr>
          <p:nvPr/>
        </p:nvCxnSpPr>
        <p:spPr>
          <a:xfrm flipV="1">
            <a:off x="-448236" y="643737"/>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A756B972-9848-4970-AF0D-C77BEE2E7ACE}"/>
              </a:ext>
            </a:extLst>
          </p:cNvPr>
          <p:cNvSpPr txBox="1"/>
          <p:nvPr/>
        </p:nvSpPr>
        <p:spPr>
          <a:xfrm>
            <a:off x="2528469" y="116278"/>
            <a:ext cx="7135061"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2.4 Definition of loss function and optimization</a:t>
            </a:r>
            <a:endParaRPr lang="en-US" altLang="ja-JP" sz="2800" dirty="0">
              <a:latin typeface="ＭＳ ゴシック" panose="020B0609070205080204" pitchFamily="49" charset="-128"/>
              <a:ea typeface="ＭＳ ゴシック" panose="020B0609070205080204" pitchFamily="49" charset="-128"/>
            </a:endParaRPr>
          </a:p>
        </p:txBody>
      </p:sp>
      <p:sp>
        <p:nvSpPr>
          <p:cNvPr id="8" name="文本框 7">
            <a:extLst>
              <a:ext uri="{FF2B5EF4-FFF2-40B4-BE49-F238E27FC236}">
                <a16:creationId xmlns:a16="http://schemas.microsoft.com/office/drawing/2014/main" id="{59856716-316C-4E54-9BE5-782A058E8E06}"/>
              </a:ext>
            </a:extLst>
          </p:cNvPr>
          <p:cNvSpPr txBox="1"/>
          <p:nvPr/>
        </p:nvSpPr>
        <p:spPr>
          <a:xfrm>
            <a:off x="774888" y="5000761"/>
            <a:ext cx="11865347" cy="523220"/>
          </a:xfrm>
          <a:prstGeom prst="rect">
            <a:avLst/>
          </a:prstGeom>
          <a:noFill/>
        </p:spPr>
        <p:txBody>
          <a:bodyPr wrap="square" rtlCol="0">
            <a:spAutoFit/>
          </a:bodyPr>
          <a:lstStyle/>
          <a:p>
            <a:r>
              <a:rPr lang="en-US" altLang="zh-CN" sz="2800" dirty="0">
                <a:highlight>
                  <a:srgbClr val="FFFF00"/>
                </a:highlight>
              </a:rPr>
              <a:t> The mean squared error loss MSE </a:t>
            </a:r>
            <a:r>
              <a:rPr lang="en-US" altLang="zh-CN" sz="2800" dirty="0" err="1">
                <a:highlight>
                  <a:srgbClr val="FFFF00"/>
                </a:highlight>
              </a:rPr>
              <a:t>nn.MSELoss</a:t>
            </a:r>
            <a:r>
              <a:rPr lang="en-US" altLang="zh-CN" sz="2800" dirty="0">
                <a:highlight>
                  <a:srgbClr val="FFFF00"/>
                </a:highlight>
              </a:rPr>
              <a:t> is be used .</a:t>
            </a:r>
            <a:endParaRPr lang="zh-CN" altLang="en-US" sz="2800" dirty="0">
              <a:highlight>
                <a:srgbClr val="FFFF00"/>
              </a:highlight>
            </a:endParaRPr>
          </a:p>
        </p:txBody>
      </p:sp>
    </p:spTree>
    <p:extLst>
      <p:ext uri="{BB962C8B-B14F-4D97-AF65-F5344CB8AC3E}">
        <p14:creationId xmlns:p14="http://schemas.microsoft.com/office/powerpoint/2010/main" val="3290268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BFE909D-D0D8-48B1-8E46-538281E5250C}"/>
              </a:ext>
            </a:extLst>
          </p:cNvPr>
          <p:cNvCxnSpPr>
            <a:cxnSpLocks/>
          </p:cNvCxnSpPr>
          <p:nvPr/>
        </p:nvCxnSpPr>
        <p:spPr>
          <a:xfrm flipV="1">
            <a:off x="-358589" y="499086"/>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570DF7FD-8D65-4AD6-868D-E7C361E92FC4}"/>
              </a:ext>
            </a:extLst>
          </p:cNvPr>
          <p:cNvSpPr txBox="1"/>
          <p:nvPr/>
        </p:nvSpPr>
        <p:spPr>
          <a:xfrm>
            <a:off x="5432821" y="16208"/>
            <a:ext cx="2689202" cy="523220"/>
          </a:xfrm>
          <a:prstGeom prst="rect">
            <a:avLst/>
          </a:prstGeom>
          <a:noFill/>
        </p:spPr>
        <p:txBody>
          <a:bodyPr wrap="square" rtlCol="0">
            <a:spAutoFit/>
          </a:bodyPr>
          <a:lstStyle/>
          <a:p>
            <a:r>
              <a:rPr lang="en-US" altLang="ja-JP" sz="2800" dirty="0">
                <a:latin typeface="Times New Roman" panose="02020603050405020304" pitchFamily="18" charset="0"/>
                <a:ea typeface="ＭＳ ゴシック" panose="020B0609070205080204" pitchFamily="49" charset="-128"/>
                <a:cs typeface="Times New Roman" panose="02020603050405020304" pitchFamily="18" charset="0"/>
              </a:rPr>
              <a:t>2.5 Learning</a:t>
            </a:r>
          </a:p>
        </p:txBody>
      </p:sp>
      <p:pic>
        <p:nvPicPr>
          <p:cNvPr id="7" name="图片 6">
            <a:extLst>
              <a:ext uri="{FF2B5EF4-FFF2-40B4-BE49-F238E27FC236}">
                <a16:creationId xmlns:a16="http://schemas.microsoft.com/office/drawing/2014/main" id="{89DA78D0-1751-4898-8063-3F9B809FF6B1}"/>
              </a:ext>
            </a:extLst>
          </p:cNvPr>
          <p:cNvPicPr>
            <a:picLocks noChangeAspect="1"/>
          </p:cNvPicPr>
          <p:nvPr/>
        </p:nvPicPr>
        <p:blipFill>
          <a:blip r:embed="rId2"/>
          <a:stretch>
            <a:fillRect/>
          </a:stretch>
        </p:blipFill>
        <p:spPr>
          <a:xfrm>
            <a:off x="131487" y="579769"/>
            <a:ext cx="4046065" cy="6108381"/>
          </a:xfrm>
          <a:prstGeom prst="rect">
            <a:avLst/>
          </a:prstGeom>
        </p:spPr>
      </p:pic>
      <p:pic>
        <p:nvPicPr>
          <p:cNvPr id="9" name="图片 8">
            <a:extLst>
              <a:ext uri="{FF2B5EF4-FFF2-40B4-BE49-F238E27FC236}">
                <a16:creationId xmlns:a16="http://schemas.microsoft.com/office/drawing/2014/main" id="{AA3AC0B5-0E78-4101-9388-CE5663E5F028}"/>
              </a:ext>
            </a:extLst>
          </p:cNvPr>
          <p:cNvPicPr>
            <a:picLocks noChangeAspect="1"/>
          </p:cNvPicPr>
          <p:nvPr/>
        </p:nvPicPr>
        <p:blipFill>
          <a:blip r:embed="rId3"/>
          <a:stretch>
            <a:fillRect/>
          </a:stretch>
        </p:blipFill>
        <p:spPr>
          <a:xfrm>
            <a:off x="6096000" y="563561"/>
            <a:ext cx="4438926" cy="6294439"/>
          </a:xfrm>
          <a:prstGeom prst="rect">
            <a:avLst/>
          </a:prstGeom>
        </p:spPr>
      </p:pic>
    </p:spTree>
    <p:extLst>
      <p:ext uri="{BB962C8B-B14F-4D97-AF65-F5344CB8AC3E}">
        <p14:creationId xmlns:p14="http://schemas.microsoft.com/office/powerpoint/2010/main" val="963933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56EDD9B-F51A-4D41-9FD5-34D651B5FE5D}"/>
              </a:ext>
            </a:extLst>
          </p:cNvPr>
          <p:cNvCxnSpPr>
            <a:cxnSpLocks/>
          </p:cNvCxnSpPr>
          <p:nvPr/>
        </p:nvCxnSpPr>
        <p:spPr>
          <a:xfrm flipV="1">
            <a:off x="-448236" y="643737"/>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063026FE-B627-477D-8339-97866F43E622}"/>
              </a:ext>
            </a:extLst>
          </p:cNvPr>
          <p:cNvSpPr txBox="1"/>
          <p:nvPr/>
        </p:nvSpPr>
        <p:spPr>
          <a:xfrm>
            <a:off x="3138069" y="120517"/>
            <a:ext cx="4284707"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2.6 Visualization of results</a:t>
            </a:r>
            <a:endParaRPr lang="en-US" altLang="ja-JP" sz="2800" dirty="0">
              <a:latin typeface="ＭＳ ゴシック" panose="020B0609070205080204" pitchFamily="49" charset="-128"/>
              <a:ea typeface="ＭＳ ゴシック" panose="020B0609070205080204" pitchFamily="49" charset="-128"/>
            </a:endParaRPr>
          </a:p>
        </p:txBody>
      </p:sp>
      <p:pic>
        <p:nvPicPr>
          <p:cNvPr id="7" name="图片 6">
            <a:extLst>
              <a:ext uri="{FF2B5EF4-FFF2-40B4-BE49-F238E27FC236}">
                <a16:creationId xmlns:a16="http://schemas.microsoft.com/office/drawing/2014/main" id="{E6B06A91-3322-4236-A9CE-8CBC69ACFA9D}"/>
              </a:ext>
            </a:extLst>
          </p:cNvPr>
          <p:cNvPicPr>
            <a:picLocks noChangeAspect="1"/>
          </p:cNvPicPr>
          <p:nvPr/>
        </p:nvPicPr>
        <p:blipFill>
          <a:blip r:embed="rId2"/>
          <a:stretch>
            <a:fillRect/>
          </a:stretch>
        </p:blipFill>
        <p:spPr>
          <a:xfrm>
            <a:off x="71718" y="986120"/>
            <a:ext cx="6888109" cy="3702421"/>
          </a:xfrm>
          <a:prstGeom prst="rect">
            <a:avLst/>
          </a:prstGeom>
        </p:spPr>
      </p:pic>
      <p:pic>
        <p:nvPicPr>
          <p:cNvPr id="9" name="图片 8">
            <a:extLst>
              <a:ext uri="{FF2B5EF4-FFF2-40B4-BE49-F238E27FC236}">
                <a16:creationId xmlns:a16="http://schemas.microsoft.com/office/drawing/2014/main" id="{D8DF0A74-1F56-4BC9-8652-852B1D089514}"/>
              </a:ext>
            </a:extLst>
          </p:cNvPr>
          <p:cNvPicPr>
            <a:picLocks noChangeAspect="1"/>
          </p:cNvPicPr>
          <p:nvPr/>
        </p:nvPicPr>
        <p:blipFill rotWithShape="1">
          <a:blip r:embed="rId3"/>
          <a:srcRect l="3271" t="713"/>
          <a:stretch/>
        </p:blipFill>
        <p:spPr>
          <a:xfrm>
            <a:off x="6096000" y="1308847"/>
            <a:ext cx="6096000" cy="4077690"/>
          </a:xfrm>
          <a:prstGeom prst="rect">
            <a:avLst/>
          </a:prstGeom>
        </p:spPr>
      </p:pic>
      <p:sp>
        <p:nvSpPr>
          <p:cNvPr id="10" name="文本框 9">
            <a:extLst>
              <a:ext uri="{FF2B5EF4-FFF2-40B4-BE49-F238E27FC236}">
                <a16:creationId xmlns:a16="http://schemas.microsoft.com/office/drawing/2014/main" id="{F569FC1C-BB98-46B9-B6ED-184AB86959D5}"/>
              </a:ext>
            </a:extLst>
          </p:cNvPr>
          <p:cNvSpPr txBox="1"/>
          <p:nvPr/>
        </p:nvSpPr>
        <p:spPr>
          <a:xfrm>
            <a:off x="2242298" y="5639496"/>
            <a:ext cx="7311277" cy="523220"/>
          </a:xfrm>
          <a:prstGeom prst="rect">
            <a:avLst/>
          </a:prstGeom>
          <a:noFill/>
        </p:spPr>
        <p:txBody>
          <a:bodyPr wrap="square" rtlCol="0">
            <a:spAutoFit/>
          </a:bodyPr>
          <a:lstStyle/>
          <a:p>
            <a:r>
              <a:rPr lang="en-US" altLang="zh-CN" sz="2800" dirty="0">
                <a:highlight>
                  <a:srgbClr val="FFFF00"/>
                </a:highlight>
              </a:rPr>
              <a:t> The learning is over ,let’s visualize the results .</a:t>
            </a:r>
            <a:endParaRPr lang="zh-CN" altLang="en-US" sz="2800" dirty="0">
              <a:highlight>
                <a:srgbClr val="FFFF00"/>
              </a:highlight>
            </a:endParaRPr>
          </a:p>
        </p:txBody>
      </p:sp>
    </p:spTree>
    <p:extLst>
      <p:ext uri="{BB962C8B-B14F-4D97-AF65-F5344CB8AC3E}">
        <p14:creationId xmlns:p14="http://schemas.microsoft.com/office/powerpoint/2010/main" val="825434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5E62BC1-32AA-47AB-AFD4-59F143845987}"/>
              </a:ext>
            </a:extLst>
          </p:cNvPr>
          <p:cNvCxnSpPr>
            <a:cxnSpLocks/>
          </p:cNvCxnSpPr>
          <p:nvPr/>
        </p:nvCxnSpPr>
        <p:spPr>
          <a:xfrm flipV="1">
            <a:off x="-448236" y="643737"/>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7E3FECBA-F58F-4EF2-802C-55F2348A081F}"/>
              </a:ext>
            </a:extLst>
          </p:cNvPr>
          <p:cNvSpPr txBox="1"/>
          <p:nvPr/>
        </p:nvSpPr>
        <p:spPr>
          <a:xfrm>
            <a:off x="1165833" y="39860"/>
            <a:ext cx="10631719"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2.7 Evaluation of predictions for test data (Confirm accuracy )</a:t>
            </a:r>
            <a:endParaRPr lang="en-US" altLang="ja-JP" sz="2800" dirty="0">
              <a:latin typeface="ＭＳ ゴシック" panose="020B0609070205080204" pitchFamily="49" charset="-128"/>
              <a:ea typeface="ＭＳ ゴシック" panose="020B0609070205080204" pitchFamily="49" charset="-128"/>
            </a:endParaRPr>
          </a:p>
        </p:txBody>
      </p:sp>
      <p:pic>
        <p:nvPicPr>
          <p:cNvPr id="7" name="图片 6">
            <a:extLst>
              <a:ext uri="{FF2B5EF4-FFF2-40B4-BE49-F238E27FC236}">
                <a16:creationId xmlns:a16="http://schemas.microsoft.com/office/drawing/2014/main" id="{C3F68D4E-7C10-45BD-B2BA-1B4C524592A3}"/>
              </a:ext>
            </a:extLst>
          </p:cNvPr>
          <p:cNvPicPr>
            <a:picLocks noChangeAspect="1"/>
          </p:cNvPicPr>
          <p:nvPr/>
        </p:nvPicPr>
        <p:blipFill>
          <a:blip r:embed="rId2"/>
          <a:stretch>
            <a:fillRect/>
          </a:stretch>
        </p:blipFill>
        <p:spPr>
          <a:xfrm>
            <a:off x="136151" y="1191142"/>
            <a:ext cx="8155431" cy="4475716"/>
          </a:xfrm>
          <a:prstGeom prst="rect">
            <a:avLst/>
          </a:prstGeom>
        </p:spPr>
      </p:pic>
      <p:sp>
        <p:nvSpPr>
          <p:cNvPr id="8" name="文本框 7">
            <a:extLst>
              <a:ext uri="{FF2B5EF4-FFF2-40B4-BE49-F238E27FC236}">
                <a16:creationId xmlns:a16="http://schemas.microsoft.com/office/drawing/2014/main" id="{1354CE08-5C15-4599-A19A-E8F41D314528}"/>
              </a:ext>
            </a:extLst>
          </p:cNvPr>
          <p:cNvSpPr txBox="1"/>
          <p:nvPr/>
        </p:nvSpPr>
        <p:spPr>
          <a:xfrm>
            <a:off x="4090148" y="3167390"/>
            <a:ext cx="7311277" cy="523220"/>
          </a:xfrm>
          <a:prstGeom prst="rect">
            <a:avLst/>
          </a:prstGeom>
          <a:noFill/>
        </p:spPr>
        <p:txBody>
          <a:bodyPr wrap="square" rtlCol="0">
            <a:spAutoFit/>
          </a:bodyPr>
          <a:lstStyle/>
          <a:p>
            <a:r>
              <a:rPr lang="en-US" altLang="zh-CN" sz="2800" dirty="0">
                <a:highlight>
                  <a:srgbClr val="FFFF00"/>
                </a:highlight>
              </a:rPr>
              <a:t> The learning is over ,let’s visualize the results .</a:t>
            </a:r>
            <a:endParaRPr lang="zh-CN" altLang="en-US" sz="2800" dirty="0">
              <a:highlight>
                <a:srgbClr val="FFFF00"/>
              </a:highlight>
            </a:endParaRPr>
          </a:p>
        </p:txBody>
      </p:sp>
    </p:spTree>
    <p:extLst>
      <p:ext uri="{BB962C8B-B14F-4D97-AF65-F5344CB8AC3E}">
        <p14:creationId xmlns:p14="http://schemas.microsoft.com/office/powerpoint/2010/main" val="2656604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C3432AC-6360-4A8B-ABE8-63BFBE2506B3}"/>
              </a:ext>
            </a:extLst>
          </p:cNvPr>
          <p:cNvPicPr>
            <a:picLocks noChangeAspect="1"/>
          </p:cNvPicPr>
          <p:nvPr/>
        </p:nvPicPr>
        <p:blipFill>
          <a:blip r:embed="rId2"/>
          <a:stretch>
            <a:fillRect/>
          </a:stretch>
        </p:blipFill>
        <p:spPr>
          <a:xfrm>
            <a:off x="257175" y="1215278"/>
            <a:ext cx="9838282" cy="4707664"/>
          </a:xfrm>
          <a:prstGeom prst="rect">
            <a:avLst/>
          </a:prstGeom>
        </p:spPr>
      </p:pic>
      <p:sp>
        <p:nvSpPr>
          <p:cNvPr id="6" name="文本框 5">
            <a:extLst>
              <a:ext uri="{FF2B5EF4-FFF2-40B4-BE49-F238E27FC236}">
                <a16:creationId xmlns:a16="http://schemas.microsoft.com/office/drawing/2014/main" id="{E4056ADC-5AC0-406A-83B8-EAF119A7E96C}"/>
              </a:ext>
            </a:extLst>
          </p:cNvPr>
          <p:cNvSpPr txBox="1"/>
          <p:nvPr/>
        </p:nvSpPr>
        <p:spPr>
          <a:xfrm>
            <a:off x="4991661" y="3773068"/>
            <a:ext cx="4663327" cy="523220"/>
          </a:xfrm>
          <a:prstGeom prst="rect">
            <a:avLst/>
          </a:prstGeom>
          <a:noFill/>
        </p:spPr>
        <p:txBody>
          <a:bodyPr wrap="square" rtlCol="0">
            <a:spAutoFit/>
          </a:bodyPr>
          <a:lstStyle/>
          <a:p>
            <a:r>
              <a:rPr lang="en-US" altLang="zh-CN" sz="2800" dirty="0">
                <a:highlight>
                  <a:srgbClr val="FFFF00"/>
                </a:highlight>
              </a:rPr>
              <a:t>Calculation of average error</a:t>
            </a:r>
            <a:endParaRPr lang="zh-CN" altLang="en-US" sz="2800" dirty="0">
              <a:highlight>
                <a:srgbClr val="FFFF00"/>
              </a:highlight>
            </a:endParaRPr>
          </a:p>
        </p:txBody>
      </p:sp>
      <p:sp>
        <p:nvSpPr>
          <p:cNvPr id="7" name="文本框 6">
            <a:extLst>
              <a:ext uri="{FF2B5EF4-FFF2-40B4-BE49-F238E27FC236}">
                <a16:creationId xmlns:a16="http://schemas.microsoft.com/office/drawing/2014/main" id="{3258D370-F9F0-46A7-8620-0156A9F609FE}"/>
              </a:ext>
            </a:extLst>
          </p:cNvPr>
          <p:cNvSpPr txBox="1"/>
          <p:nvPr/>
        </p:nvSpPr>
        <p:spPr>
          <a:xfrm>
            <a:off x="5726767" y="449330"/>
            <a:ext cx="6796927" cy="954107"/>
          </a:xfrm>
          <a:prstGeom prst="rect">
            <a:avLst/>
          </a:prstGeom>
          <a:noFill/>
        </p:spPr>
        <p:txBody>
          <a:bodyPr wrap="square" rtlCol="0">
            <a:spAutoFit/>
          </a:bodyPr>
          <a:lstStyle/>
          <a:p>
            <a:r>
              <a:rPr lang="en-US" altLang="zh-CN" sz="2800" dirty="0">
                <a:highlight>
                  <a:srgbClr val="FFFF00"/>
                </a:highlight>
              </a:rPr>
              <a:t>Take out the tensor in the form of numerical data</a:t>
            </a:r>
            <a:endParaRPr lang="zh-CN" altLang="en-US" sz="2800" dirty="0">
              <a:highlight>
                <a:srgbClr val="FFFF00"/>
              </a:highlight>
            </a:endParaRPr>
          </a:p>
        </p:txBody>
      </p:sp>
      <p:sp>
        <p:nvSpPr>
          <p:cNvPr id="8" name="文本框 7">
            <a:extLst>
              <a:ext uri="{FF2B5EF4-FFF2-40B4-BE49-F238E27FC236}">
                <a16:creationId xmlns:a16="http://schemas.microsoft.com/office/drawing/2014/main" id="{AF33ABF9-11AF-4577-B2E1-0E7CDF4909F2}"/>
              </a:ext>
            </a:extLst>
          </p:cNvPr>
          <p:cNvSpPr txBox="1"/>
          <p:nvPr/>
        </p:nvSpPr>
        <p:spPr>
          <a:xfrm>
            <a:off x="5825378" y="2198277"/>
            <a:ext cx="6796927" cy="954107"/>
          </a:xfrm>
          <a:prstGeom prst="rect">
            <a:avLst/>
          </a:prstGeom>
          <a:noFill/>
        </p:spPr>
        <p:txBody>
          <a:bodyPr wrap="square" rtlCol="0">
            <a:spAutoFit/>
          </a:bodyPr>
          <a:lstStyle/>
          <a:p>
            <a:r>
              <a:rPr lang="en-US" altLang="zh-CN" sz="2800" dirty="0">
                <a:highlight>
                  <a:srgbClr val="FFFF00"/>
                </a:highlight>
              </a:rPr>
              <a:t>Turn standardized data into stock price data</a:t>
            </a:r>
            <a:endParaRPr lang="zh-CN" altLang="en-US" sz="2800" dirty="0">
              <a:highlight>
                <a:srgbClr val="FFFF00"/>
              </a:highlight>
            </a:endParaRPr>
          </a:p>
        </p:txBody>
      </p:sp>
    </p:spTree>
    <p:extLst>
      <p:ext uri="{BB962C8B-B14F-4D97-AF65-F5344CB8AC3E}">
        <p14:creationId xmlns:p14="http://schemas.microsoft.com/office/powerpoint/2010/main" val="316149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AFF3C452-BC52-449F-9A28-20C0F74FEA38}"/>
              </a:ext>
            </a:extLst>
          </p:cNvPr>
          <p:cNvCxnSpPr>
            <a:cxnSpLocks/>
          </p:cNvCxnSpPr>
          <p:nvPr/>
        </p:nvCxnSpPr>
        <p:spPr>
          <a:xfrm flipV="1">
            <a:off x="-448236" y="625808"/>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FEB8335B-7555-418E-8FF2-3C2DD9BEBB7E}"/>
              </a:ext>
            </a:extLst>
          </p:cNvPr>
          <p:cNvSpPr txBox="1"/>
          <p:nvPr/>
        </p:nvSpPr>
        <p:spPr>
          <a:xfrm>
            <a:off x="3887637" y="87536"/>
            <a:ext cx="6265654"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Review</a:t>
            </a:r>
            <a:r>
              <a:rPr lang="en-US" altLang="zh-CN" sz="2800" dirty="0"/>
              <a:t> </a:t>
            </a:r>
            <a:r>
              <a:rPr lang="ja-JP" altLang="en-US" sz="2800" dirty="0">
                <a:latin typeface="ＭＳ ゴシック" panose="020B0609070205080204" pitchFamily="49" charset="-128"/>
                <a:ea typeface="ＭＳ ゴシック" panose="020B0609070205080204" pitchFamily="49" charset="-128"/>
              </a:rPr>
              <a:t>復習</a:t>
            </a:r>
            <a:r>
              <a:rPr lang="en-US" altLang="ja-JP" sz="2800" dirty="0">
                <a:latin typeface="Times New Roman" panose="02020603050405020304" pitchFamily="18" charset="0"/>
                <a:ea typeface="ＭＳ ゴシック" panose="020B0609070205080204" pitchFamily="49" charset="-128"/>
                <a:cs typeface="Times New Roman" panose="02020603050405020304" pitchFamily="18" charset="0"/>
              </a:rPr>
              <a:t>(Chapter4)</a:t>
            </a:r>
            <a:r>
              <a:rPr lang="en-US" altLang="zh-CN" sz="2800" dirty="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CEC688DC-D63E-4D30-9E0F-E1C2C848EEBF}"/>
              </a:ext>
            </a:extLst>
          </p:cNvPr>
          <p:cNvSpPr txBox="1"/>
          <p:nvPr/>
        </p:nvSpPr>
        <p:spPr>
          <a:xfrm>
            <a:off x="1938068" y="1351929"/>
            <a:ext cx="10253932" cy="369332"/>
          </a:xfrm>
          <a:prstGeom prst="rect">
            <a:avLst/>
          </a:prstGeom>
          <a:noFill/>
        </p:spPr>
        <p:txBody>
          <a:bodyPr wrap="square" rtlCol="0">
            <a:spAutoFit/>
          </a:bodyPr>
          <a:lstStyle/>
          <a:p>
            <a:r>
              <a:rPr lang="en-US" altLang="ja-JP" dirty="0">
                <a:latin typeface="Times New Roman" panose="02020603050405020304" pitchFamily="18" charset="0"/>
                <a:cs typeface="Times New Roman" panose="02020603050405020304" pitchFamily="18" charset="0"/>
              </a:rPr>
              <a:t>Convolutional</a:t>
            </a:r>
            <a:r>
              <a:rPr lang="en-US" altLang="zh-CN" dirty="0">
                <a:latin typeface="Times New Roman" panose="02020603050405020304" pitchFamily="18" charset="0"/>
                <a:cs typeface="Times New Roman" panose="02020603050405020304" pitchFamily="18" charset="0"/>
              </a:rPr>
              <a:t> Neural Network :</a:t>
            </a:r>
            <a:r>
              <a:rPr lang="en-US" altLang="ja-JP"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NN </a:t>
            </a:r>
            <a:r>
              <a:rPr lang="ja-JP" altLang="en-US" dirty="0">
                <a:latin typeface="ＭＳ ゴシック" panose="020B0609070205080204" pitchFamily="49" charset="-128"/>
                <a:ea typeface="ＭＳ ゴシック" panose="020B0609070205080204" pitchFamily="49" charset="-128"/>
                <a:cs typeface="Times New Roman" panose="02020603050405020304" pitchFamily="18" charset="0"/>
              </a:rPr>
              <a:t>畳み込み</a:t>
            </a:r>
            <a:r>
              <a:rPr lang="ja-JP" altLang="en-US" dirty="0">
                <a:latin typeface="ＭＳ ゴシック" panose="020B0609070205080204" pitchFamily="49" charset="-128"/>
                <a:ea typeface="ＭＳ ゴシック" panose="020B0609070205080204" pitchFamily="49" charset="-128"/>
              </a:rPr>
              <a:t>ニューラルネットワーク</a:t>
            </a:r>
            <a:endParaRPr lang="en-US" altLang="ja-JP" dirty="0">
              <a:latin typeface="ＭＳ ゴシック" panose="020B0609070205080204" pitchFamily="49" charset="-128"/>
              <a:ea typeface="ＭＳ ゴシック" panose="020B0609070205080204" pitchFamily="49" charset="-128"/>
            </a:endParaRPr>
          </a:p>
        </p:txBody>
      </p:sp>
      <p:sp>
        <p:nvSpPr>
          <p:cNvPr id="10" name="箭头: 下 9">
            <a:extLst>
              <a:ext uri="{FF2B5EF4-FFF2-40B4-BE49-F238E27FC236}">
                <a16:creationId xmlns:a16="http://schemas.microsoft.com/office/drawing/2014/main" id="{43A8F480-7FAE-4855-9391-2AF343223D6B}"/>
              </a:ext>
            </a:extLst>
          </p:cNvPr>
          <p:cNvSpPr/>
          <p:nvPr/>
        </p:nvSpPr>
        <p:spPr>
          <a:xfrm>
            <a:off x="4347713" y="1816996"/>
            <a:ext cx="2208362" cy="369332"/>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2B9F2D43-9C15-4737-844D-D3C6593909BA}"/>
              </a:ext>
            </a:extLst>
          </p:cNvPr>
          <p:cNvSpPr txBox="1"/>
          <p:nvPr/>
        </p:nvSpPr>
        <p:spPr>
          <a:xfrm>
            <a:off x="0" y="2151357"/>
            <a:ext cx="11921705" cy="369332"/>
          </a:xfrm>
          <a:prstGeom prst="rect">
            <a:avLst/>
          </a:prstGeom>
          <a:noFill/>
        </p:spPr>
        <p:txBody>
          <a:bodyPr wrap="square" rtlCol="0">
            <a:spAutoFit/>
          </a:bodyPr>
          <a:lstStyle/>
          <a:p>
            <a:r>
              <a:rPr lang="en-US" altLang="ja-JP" dirty="0">
                <a:latin typeface="Times New Roman" panose="02020603050405020304" pitchFamily="18" charset="0"/>
                <a:cs typeface="Times New Roman" panose="02020603050405020304" pitchFamily="18" charset="0"/>
              </a:rPr>
              <a:t>The information of the feature and position of the object was able to be learnt.</a:t>
            </a:r>
            <a:r>
              <a:rPr lang="ja-JP" altLang="en-US" dirty="0">
                <a:latin typeface="ＭＳ ゴシック" panose="020B0609070205080204" pitchFamily="49" charset="-128"/>
                <a:ea typeface="ＭＳ ゴシック" panose="020B0609070205080204" pitchFamily="49" charset="-128"/>
              </a:rPr>
              <a:t>物体の特徴と位置という情報を学習できた。</a:t>
            </a:r>
            <a:endParaRPr lang="zh-CN" altLang="en-US" dirty="0">
              <a:latin typeface="ＭＳ ゴシック" panose="020B0609070205080204" pitchFamily="49" charset="-128"/>
              <a:ea typeface="ＭＳ ゴシック" panose="020B0609070205080204" pitchFamily="49" charset="-128"/>
            </a:endParaRPr>
          </a:p>
        </p:txBody>
      </p:sp>
      <p:sp>
        <p:nvSpPr>
          <p:cNvPr id="12" name="箭头: 下 11">
            <a:extLst>
              <a:ext uri="{FF2B5EF4-FFF2-40B4-BE49-F238E27FC236}">
                <a16:creationId xmlns:a16="http://schemas.microsoft.com/office/drawing/2014/main" id="{B7F9035D-8360-463E-8121-85990E921ECE}"/>
              </a:ext>
            </a:extLst>
          </p:cNvPr>
          <p:cNvSpPr/>
          <p:nvPr/>
        </p:nvSpPr>
        <p:spPr>
          <a:xfrm>
            <a:off x="4347713" y="2550146"/>
            <a:ext cx="2208362" cy="369332"/>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A43974C-61FF-475C-9AB1-3D501699134C}"/>
              </a:ext>
            </a:extLst>
          </p:cNvPr>
          <p:cNvSpPr txBox="1"/>
          <p:nvPr/>
        </p:nvSpPr>
        <p:spPr>
          <a:xfrm>
            <a:off x="3536830" y="2948935"/>
            <a:ext cx="4078220" cy="369332"/>
          </a:xfrm>
          <a:prstGeom prst="rect">
            <a:avLst/>
          </a:prstGeom>
          <a:noFill/>
          <a:ln w="28575">
            <a:solidFill>
              <a:srgbClr val="FF0000"/>
            </a:solidFill>
          </a:ln>
        </p:spPr>
        <p:txBody>
          <a:bodyPr wrap="square" rtlCol="0">
            <a:spAutoFit/>
          </a:bodyPr>
          <a:lstStyle/>
          <a:p>
            <a:pPr algn="ctr"/>
            <a:r>
              <a:rPr lang="en-US" altLang="ja-JP" dirty="0">
                <a:latin typeface="Times New Roman" panose="02020603050405020304" pitchFamily="18" charset="0"/>
                <a:cs typeface="Times New Roman" panose="02020603050405020304" pitchFamily="18" charset="0"/>
              </a:rPr>
              <a:t>Restrictions</a:t>
            </a:r>
            <a:r>
              <a:rPr lang="ja-JP" altLang="en-US"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point</a:t>
            </a:r>
            <a:r>
              <a:rPr lang="ja-JP" altLang="en-US" dirty="0">
                <a:latin typeface="Times New Roman" panose="02020603050405020304" pitchFamily="18" charset="0"/>
                <a:cs typeface="Times New Roman" panose="02020603050405020304" pitchFamily="18" charset="0"/>
              </a:rPr>
              <a:t>　</a:t>
            </a:r>
            <a:r>
              <a:rPr lang="ja-JP" altLang="en-US" dirty="0">
                <a:latin typeface="ＭＳ ゴシック" panose="020B0609070205080204" pitchFamily="49" charset="-128"/>
                <a:ea typeface="ＭＳ ゴシック" panose="020B0609070205080204" pitchFamily="49" charset="-128"/>
                <a:cs typeface="Times New Roman" panose="02020603050405020304" pitchFamily="18" charset="0"/>
              </a:rPr>
              <a:t>使用できない場合</a:t>
            </a:r>
            <a:endParaRPr lang="en-US" altLang="zh-CN" dirty="0">
              <a:latin typeface="ＭＳ ゴシック" panose="020B0609070205080204" pitchFamily="49" charset="-128"/>
              <a:ea typeface="ＭＳ ゴシック" panose="020B0609070205080204" pitchFamily="49" charset="-128"/>
            </a:endParaRPr>
          </a:p>
        </p:txBody>
      </p:sp>
      <p:pic>
        <p:nvPicPr>
          <p:cNvPr id="1030" name="Picture 6" descr="preview">
            <a:extLst>
              <a:ext uri="{FF2B5EF4-FFF2-40B4-BE49-F238E27FC236}">
                <a16:creationId xmlns:a16="http://schemas.microsoft.com/office/drawing/2014/main" id="{DFE7D489-468D-4AD8-A6DC-33BB22FA64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4" t="3378" r="79088" b="5904"/>
          <a:stretch/>
        </p:blipFill>
        <p:spPr bwMode="auto">
          <a:xfrm>
            <a:off x="827734" y="3041896"/>
            <a:ext cx="1095555" cy="313668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2A756BE8-535F-4A52-ADEA-192E54AF2A14}"/>
              </a:ext>
            </a:extLst>
          </p:cNvPr>
          <p:cNvSpPr txBox="1"/>
          <p:nvPr/>
        </p:nvSpPr>
        <p:spPr>
          <a:xfrm>
            <a:off x="307675" y="6382359"/>
            <a:ext cx="3761117" cy="369332"/>
          </a:xfrm>
          <a:prstGeom prst="rect">
            <a:avLst/>
          </a:prstGeom>
          <a:noFill/>
        </p:spPr>
        <p:txBody>
          <a:bodyPr wrap="square" rtlCol="0">
            <a:spAutoFit/>
          </a:bodyPr>
          <a:lstStyle/>
          <a:p>
            <a:r>
              <a:rPr lang="en-US" altLang="ja-JP" dirty="0"/>
              <a:t>No ability to remember data</a:t>
            </a:r>
          </a:p>
        </p:txBody>
      </p:sp>
      <p:cxnSp>
        <p:nvCxnSpPr>
          <p:cNvPr id="21" name="直接箭头连接符 20">
            <a:extLst>
              <a:ext uri="{FF2B5EF4-FFF2-40B4-BE49-F238E27FC236}">
                <a16:creationId xmlns:a16="http://schemas.microsoft.com/office/drawing/2014/main" id="{8E6C6887-A80F-4642-ABCA-1AD228DC118C}"/>
              </a:ext>
            </a:extLst>
          </p:cNvPr>
          <p:cNvCxnSpPr>
            <a:cxnSpLocks/>
          </p:cNvCxnSpPr>
          <p:nvPr/>
        </p:nvCxnSpPr>
        <p:spPr>
          <a:xfrm>
            <a:off x="1429109" y="2482764"/>
            <a:ext cx="14377" cy="5591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C08316C-9155-45E8-B894-A6589D6DEE31}"/>
              </a:ext>
            </a:extLst>
          </p:cNvPr>
          <p:cNvCxnSpPr>
            <a:cxnSpLocks/>
          </p:cNvCxnSpPr>
          <p:nvPr/>
        </p:nvCxnSpPr>
        <p:spPr>
          <a:xfrm>
            <a:off x="2104460" y="3202791"/>
            <a:ext cx="121671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2B9BD7E-E57B-4708-B06B-B8234B8EF798}"/>
              </a:ext>
            </a:extLst>
          </p:cNvPr>
          <p:cNvSpPr txBox="1"/>
          <p:nvPr/>
        </p:nvSpPr>
        <p:spPr>
          <a:xfrm rot="16200000">
            <a:off x="869027" y="4521997"/>
            <a:ext cx="3007743" cy="369332"/>
          </a:xfrm>
          <a:prstGeom prst="rect">
            <a:avLst/>
          </a:prstGeom>
          <a:noFill/>
        </p:spPr>
        <p:txBody>
          <a:bodyPr wrap="square">
            <a:spAutoFit/>
          </a:bodyPr>
          <a:lstStyle/>
          <a:p>
            <a:r>
              <a:rPr lang="zh-CN" altLang="en-US" dirty="0"/>
              <a:t>Unidirectional transmission</a:t>
            </a:r>
          </a:p>
        </p:txBody>
      </p:sp>
      <p:sp>
        <p:nvSpPr>
          <p:cNvPr id="30" name="文本框 29">
            <a:extLst>
              <a:ext uri="{FF2B5EF4-FFF2-40B4-BE49-F238E27FC236}">
                <a16:creationId xmlns:a16="http://schemas.microsoft.com/office/drawing/2014/main" id="{57A8804B-D739-411C-944F-EF79C0803BAA}"/>
              </a:ext>
            </a:extLst>
          </p:cNvPr>
          <p:cNvSpPr txBox="1"/>
          <p:nvPr/>
        </p:nvSpPr>
        <p:spPr>
          <a:xfrm>
            <a:off x="1548841" y="2584741"/>
            <a:ext cx="992039" cy="369332"/>
          </a:xfrm>
          <a:prstGeom prst="rect">
            <a:avLst/>
          </a:prstGeom>
          <a:noFill/>
        </p:spPr>
        <p:txBody>
          <a:bodyPr wrap="square">
            <a:spAutoFit/>
          </a:bodyPr>
          <a:lstStyle/>
          <a:p>
            <a:r>
              <a:rPr lang="zh-CN" altLang="en-US" dirty="0"/>
              <a:t>Model</a:t>
            </a:r>
          </a:p>
        </p:txBody>
      </p:sp>
      <p:grpSp>
        <p:nvGrpSpPr>
          <p:cNvPr id="2" name="组合 1">
            <a:extLst>
              <a:ext uri="{FF2B5EF4-FFF2-40B4-BE49-F238E27FC236}">
                <a16:creationId xmlns:a16="http://schemas.microsoft.com/office/drawing/2014/main" id="{3B3B0A5E-0147-4D2E-B3EB-58767172AACF}"/>
              </a:ext>
            </a:extLst>
          </p:cNvPr>
          <p:cNvGrpSpPr/>
          <p:nvPr/>
        </p:nvGrpSpPr>
        <p:grpSpPr>
          <a:xfrm>
            <a:off x="3098982" y="3318267"/>
            <a:ext cx="6234259" cy="1831280"/>
            <a:chOff x="3098982" y="3318267"/>
            <a:chExt cx="6234259" cy="1831280"/>
          </a:xfrm>
        </p:grpSpPr>
        <p:cxnSp>
          <p:nvCxnSpPr>
            <p:cNvPr id="17" name="直接箭头连接符 16">
              <a:extLst>
                <a:ext uri="{FF2B5EF4-FFF2-40B4-BE49-F238E27FC236}">
                  <a16:creationId xmlns:a16="http://schemas.microsoft.com/office/drawing/2014/main" id="{0175DAF4-8B3C-4F26-A9DE-80D8DE52431D}"/>
                </a:ext>
              </a:extLst>
            </p:cNvPr>
            <p:cNvCxnSpPr>
              <a:cxnSpLocks/>
            </p:cNvCxnSpPr>
            <p:nvPr/>
          </p:nvCxnSpPr>
          <p:spPr>
            <a:xfrm>
              <a:off x="5573865" y="3318267"/>
              <a:ext cx="2075" cy="5634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id="{680536FC-D60A-4F65-B19B-909E82FFEC84}"/>
                </a:ext>
              </a:extLst>
            </p:cNvPr>
            <p:cNvGrpSpPr/>
            <p:nvPr/>
          </p:nvGrpSpPr>
          <p:grpSpPr>
            <a:xfrm>
              <a:off x="3098982" y="3898939"/>
              <a:ext cx="4949766" cy="1250608"/>
              <a:chOff x="3536830" y="4048774"/>
              <a:chExt cx="4895713" cy="1250608"/>
            </a:xfrm>
          </p:grpSpPr>
          <p:sp>
            <p:nvSpPr>
              <p:cNvPr id="27" name="矩形: 圆角 26">
                <a:extLst>
                  <a:ext uri="{FF2B5EF4-FFF2-40B4-BE49-F238E27FC236}">
                    <a16:creationId xmlns:a16="http://schemas.microsoft.com/office/drawing/2014/main" id="{94A63D8A-37CA-460E-9379-375AD4E1B103}"/>
                  </a:ext>
                </a:extLst>
              </p:cNvPr>
              <p:cNvSpPr/>
              <p:nvPr/>
            </p:nvSpPr>
            <p:spPr>
              <a:xfrm>
                <a:off x="3536830" y="4048774"/>
                <a:ext cx="4247473" cy="110077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FAFF5A86-AFE7-4AF4-B702-C90A9C4D9949}"/>
                  </a:ext>
                </a:extLst>
              </p:cNvPr>
              <p:cNvSpPr txBox="1"/>
              <p:nvPr/>
            </p:nvSpPr>
            <p:spPr>
              <a:xfrm>
                <a:off x="3697618" y="4099053"/>
                <a:ext cx="4734925"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ja-JP" dirty="0"/>
                  <a:t>Text data </a:t>
                </a:r>
                <a:r>
                  <a:rPr lang="ja-JP" altLang="en-US" dirty="0"/>
                  <a:t>テキストデータ</a:t>
                </a:r>
                <a:endParaRPr lang="en-US" altLang="ja-JP" dirty="0"/>
              </a:p>
              <a:p>
                <a:pPr marL="285750" indent="-285750">
                  <a:buFont typeface="Wingdings" panose="05000000000000000000" pitchFamily="2" charset="2"/>
                  <a:buChar char="Ø"/>
                </a:pPr>
                <a:r>
                  <a:rPr lang="en-US" altLang="ja-JP" dirty="0"/>
                  <a:t>Time series data </a:t>
                </a:r>
                <a:r>
                  <a:rPr lang="ja-JP" altLang="en-US" dirty="0"/>
                  <a:t>タイミングデータ</a:t>
                </a:r>
                <a:endParaRPr lang="en-US" altLang="ja-JP" dirty="0"/>
              </a:p>
              <a:p>
                <a:pPr marL="285750" indent="-285750">
                  <a:buFont typeface="Wingdings" panose="05000000000000000000" pitchFamily="2" charset="2"/>
                  <a:buChar char="Ø"/>
                </a:pPr>
                <a:r>
                  <a:rPr lang="en-US" altLang="ja-JP" dirty="0"/>
                  <a:t>Audio data </a:t>
                </a:r>
                <a:r>
                  <a:rPr lang="ja-JP" altLang="en-US" dirty="0"/>
                  <a:t>オーディオデータ</a:t>
                </a:r>
                <a:endParaRPr lang="en-US" altLang="ja-JP" dirty="0"/>
              </a:p>
              <a:p>
                <a:pPr marL="285750" indent="-285750">
                  <a:buFont typeface="Wingdings" panose="05000000000000000000" pitchFamily="2" charset="2"/>
                  <a:buChar char="Ø"/>
                </a:pPr>
                <a:endParaRPr lang="zh-CN" altLang="en-US" dirty="0"/>
              </a:p>
            </p:txBody>
          </p:sp>
        </p:grpSp>
        <p:sp>
          <p:nvSpPr>
            <p:cNvPr id="47" name="文本框 46">
              <a:extLst>
                <a:ext uri="{FF2B5EF4-FFF2-40B4-BE49-F238E27FC236}">
                  <a16:creationId xmlns:a16="http://schemas.microsoft.com/office/drawing/2014/main" id="{35CA8AA2-8878-4605-8EEE-7C78AF9DD46C}"/>
                </a:ext>
              </a:extLst>
            </p:cNvPr>
            <p:cNvSpPr txBox="1"/>
            <p:nvPr/>
          </p:nvSpPr>
          <p:spPr>
            <a:xfrm>
              <a:off x="5573865" y="3369673"/>
              <a:ext cx="3759376" cy="461665"/>
            </a:xfrm>
            <a:prstGeom prst="rect">
              <a:avLst/>
            </a:prstGeom>
            <a:noFill/>
          </p:spPr>
          <p:txBody>
            <a:bodyPr wrap="square">
              <a:spAutoFit/>
            </a:bodyPr>
            <a:lstStyle/>
            <a:p>
              <a:r>
                <a:rPr lang="zh-CN" altLang="en-US" sz="2400" dirty="0">
                  <a:solidFill>
                    <a:srgbClr val="FF0000"/>
                  </a:solidFill>
                </a:rPr>
                <a:t>Ti</a:t>
              </a:r>
              <a:r>
                <a:rPr lang="en-US" altLang="zh-CN" sz="2400" dirty="0">
                  <a:solidFill>
                    <a:srgbClr val="FF0000"/>
                  </a:solidFill>
                </a:rPr>
                <a:t>me series</a:t>
              </a:r>
              <a:r>
                <a:rPr lang="zh-CN" altLang="en-US" sz="2400" dirty="0">
                  <a:solidFill>
                    <a:srgbClr val="FF0000"/>
                  </a:solidFill>
                </a:rPr>
                <a:t> is important.</a:t>
              </a:r>
            </a:p>
          </p:txBody>
        </p:sp>
      </p:grpSp>
      <p:grpSp>
        <p:nvGrpSpPr>
          <p:cNvPr id="6" name="组合 5">
            <a:extLst>
              <a:ext uri="{FF2B5EF4-FFF2-40B4-BE49-F238E27FC236}">
                <a16:creationId xmlns:a16="http://schemas.microsoft.com/office/drawing/2014/main" id="{33AE3947-6DFB-4F27-A13F-E3CF1BE878E0}"/>
              </a:ext>
            </a:extLst>
          </p:cNvPr>
          <p:cNvGrpSpPr/>
          <p:nvPr/>
        </p:nvGrpSpPr>
        <p:grpSpPr>
          <a:xfrm>
            <a:off x="4949222" y="5000588"/>
            <a:ext cx="6214007" cy="1572874"/>
            <a:chOff x="4949222" y="5000588"/>
            <a:chExt cx="6214007" cy="1572874"/>
          </a:xfrm>
        </p:grpSpPr>
        <p:cxnSp>
          <p:nvCxnSpPr>
            <p:cNvPr id="37" name="连接符: 肘形 36">
              <a:extLst>
                <a:ext uri="{FF2B5EF4-FFF2-40B4-BE49-F238E27FC236}">
                  <a16:creationId xmlns:a16="http://schemas.microsoft.com/office/drawing/2014/main" id="{00C5BEED-397D-4994-B610-5BF827392B66}"/>
                </a:ext>
              </a:extLst>
            </p:cNvPr>
            <p:cNvCxnSpPr/>
            <p:nvPr/>
          </p:nvCxnSpPr>
          <p:spPr>
            <a:xfrm>
              <a:off x="5289636" y="5000588"/>
              <a:ext cx="1491169" cy="9442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87E2D4C4-24C1-4FB6-A7D6-4FB616920D25}"/>
                </a:ext>
              </a:extLst>
            </p:cNvPr>
            <p:cNvSpPr txBox="1"/>
            <p:nvPr/>
          </p:nvSpPr>
          <p:spPr>
            <a:xfrm>
              <a:off x="4949222" y="5504646"/>
              <a:ext cx="1175032" cy="369332"/>
            </a:xfrm>
            <a:prstGeom prst="rect">
              <a:avLst/>
            </a:prstGeom>
            <a:noFill/>
          </p:spPr>
          <p:txBody>
            <a:bodyPr wrap="square">
              <a:spAutoFit/>
            </a:bodyPr>
            <a:lstStyle/>
            <a:p>
              <a:r>
                <a:rPr lang="en-US" altLang="zh-CN" dirty="0"/>
                <a:t>Example</a:t>
              </a:r>
              <a:endParaRPr lang="zh-CN" altLang="en-US" dirty="0"/>
            </a:p>
          </p:txBody>
        </p:sp>
        <p:grpSp>
          <p:nvGrpSpPr>
            <p:cNvPr id="4" name="组合 3">
              <a:extLst>
                <a:ext uri="{FF2B5EF4-FFF2-40B4-BE49-F238E27FC236}">
                  <a16:creationId xmlns:a16="http://schemas.microsoft.com/office/drawing/2014/main" id="{E58F3C89-D443-4AA2-8635-F5BAD168E2F7}"/>
                </a:ext>
              </a:extLst>
            </p:cNvPr>
            <p:cNvGrpSpPr/>
            <p:nvPr/>
          </p:nvGrpSpPr>
          <p:grpSpPr>
            <a:xfrm>
              <a:off x="6868860" y="5472688"/>
              <a:ext cx="4294369" cy="1100774"/>
              <a:chOff x="7995553" y="3721529"/>
              <a:chExt cx="4294369" cy="1100774"/>
            </a:xfrm>
          </p:grpSpPr>
          <p:sp>
            <p:nvSpPr>
              <p:cNvPr id="25" name="矩形: 圆角 24">
                <a:extLst>
                  <a:ext uri="{FF2B5EF4-FFF2-40B4-BE49-F238E27FC236}">
                    <a16:creationId xmlns:a16="http://schemas.microsoft.com/office/drawing/2014/main" id="{5C9CD2D4-798A-4FDA-8CAE-3C197E376C16}"/>
                  </a:ext>
                </a:extLst>
              </p:cNvPr>
              <p:cNvSpPr/>
              <p:nvPr/>
            </p:nvSpPr>
            <p:spPr>
              <a:xfrm>
                <a:off x="7995553" y="3721529"/>
                <a:ext cx="4294369" cy="110077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4900A6A2-F95C-43BC-B18D-AFD0CFC612E0}"/>
                  </a:ext>
                </a:extLst>
              </p:cNvPr>
              <p:cNvSpPr txBox="1"/>
              <p:nvPr/>
            </p:nvSpPr>
            <p:spPr>
              <a:xfrm>
                <a:off x="8055067" y="3806640"/>
                <a:ext cx="4196447" cy="1015663"/>
              </a:xfrm>
              <a:prstGeom prst="rect">
                <a:avLst/>
              </a:prstGeom>
              <a:noFill/>
            </p:spPr>
            <p:txBody>
              <a:bodyPr wrap="square" rtlCol="0">
                <a:spAutoFit/>
              </a:bodyPr>
              <a:lstStyle/>
              <a:p>
                <a:r>
                  <a:rPr lang="en-US" altLang="zh-CN" sz="2000" dirty="0"/>
                  <a:t>The output we need is related </a:t>
                </a:r>
                <a:r>
                  <a:rPr lang="en-US" altLang="zh-CN" sz="2000" b="1" u="sng" dirty="0">
                    <a:solidFill>
                      <a:srgbClr val="FF0000"/>
                    </a:solidFill>
                  </a:rPr>
                  <a:t>not only </a:t>
                </a:r>
                <a:r>
                  <a:rPr lang="en-US" altLang="zh-CN" sz="2000" dirty="0"/>
                  <a:t>to the </a:t>
                </a:r>
                <a:r>
                  <a:rPr lang="en-US" altLang="zh-CN" sz="2000" b="1" i="1" u="sng" dirty="0">
                    <a:solidFill>
                      <a:srgbClr val="FF0000"/>
                    </a:solidFill>
                  </a:rPr>
                  <a:t>current input</a:t>
                </a:r>
                <a:r>
                  <a:rPr lang="en-US" altLang="zh-CN" sz="2000" dirty="0"/>
                  <a:t>, but also to the </a:t>
                </a:r>
                <a:r>
                  <a:rPr lang="en-US" altLang="zh-CN" sz="2000" b="1" i="1" u="sng" dirty="0">
                    <a:solidFill>
                      <a:srgbClr val="FF0000"/>
                    </a:solidFill>
                  </a:rPr>
                  <a:t>previous input</a:t>
                </a:r>
                <a:r>
                  <a:rPr lang="en-US" altLang="zh-CN" dirty="0"/>
                  <a:t>.</a:t>
                </a:r>
                <a:endParaRPr lang="zh-CN" altLang="en-US" dirty="0"/>
              </a:p>
            </p:txBody>
          </p:sp>
        </p:grpSp>
      </p:grpSp>
    </p:spTree>
    <p:extLst>
      <p:ext uri="{BB962C8B-B14F-4D97-AF65-F5344CB8AC3E}">
        <p14:creationId xmlns:p14="http://schemas.microsoft.com/office/powerpoint/2010/main" val="327923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AD5D26-39C7-4C5A-8360-6C94C46DAD2E}"/>
              </a:ext>
            </a:extLst>
          </p:cNvPr>
          <p:cNvPicPr>
            <a:picLocks noChangeAspect="1"/>
          </p:cNvPicPr>
          <p:nvPr/>
        </p:nvPicPr>
        <p:blipFill>
          <a:blip r:embed="rId2"/>
          <a:stretch>
            <a:fillRect/>
          </a:stretch>
        </p:blipFill>
        <p:spPr>
          <a:xfrm>
            <a:off x="170330" y="998992"/>
            <a:ext cx="8115299" cy="4497048"/>
          </a:xfrm>
          <a:prstGeom prst="rect">
            <a:avLst/>
          </a:prstGeom>
        </p:spPr>
      </p:pic>
      <p:pic>
        <p:nvPicPr>
          <p:cNvPr id="7" name="图片 6">
            <a:extLst>
              <a:ext uri="{FF2B5EF4-FFF2-40B4-BE49-F238E27FC236}">
                <a16:creationId xmlns:a16="http://schemas.microsoft.com/office/drawing/2014/main" id="{EE13D4EE-BD45-42F7-9F88-DD29C1AD19B7}"/>
              </a:ext>
            </a:extLst>
          </p:cNvPr>
          <p:cNvPicPr>
            <a:picLocks noChangeAspect="1"/>
          </p:cNvPicPr>
          <p:nvPr/>
        </p:nvPicPr>
        <p:blipFill rotWithShape="1">
          <a:blip r:embed="rId3"/>
          <a:srcRect l="1381" t="2500" r="8128" b="4167"/>
          <a:stretch/>
        </p:blipFill>
        <p:spPr>
          <a:xfrm>
            <a:off x="5577567" y="2019300"/>
            <a:ext cx="6566807" cy="4838700"/>
          </a:xfrm>
          <a:prstGeom prst="rect">
            <a:avLst/>
          </a:prstGeom>
        </p:spPr>
      </p:pic>
      <p:sp>
        <p:nvSpPr>
          <p:cNvPr id="8" name="文本框 7">
            <a:extLst>
              <a:ext uri="{FF2B5EF4-FFF2-40B4-BE49-F238E27FC236}">
                <a16:creationId xmlns:a16="http://schemas.microsoft.com/office/drawing/2014/main" id="{AD1F9970-F0FE-4457-87AB-72BEAC6D04B7}"/>
              </a:ext>
            </a:extLst>
          </p:cNvPr>
          <p:cNvSpPr txBox="1"/>
          <p:nvPr/>
        </p:nvSpPr>
        <p:spPr>
          <a:xfrm>
            <a:off x="867896" y="227228"/>
            <a:ext cx="10711702" cy="523220"/>
          </a:xfrm>
          <a:prstGeom prst="rect">
            <a:avLst/>
          </a:prstGeom>
          <a:noFill/>
        </p:spPr>
        <p:txBody>
          <a:bodyPr wrap="square" rtlCol="0">
            <a:spAutoFit/>
          </a:bodyPr>
          <a:lstStyle/>
          <a:p>
            <a:r>
              <a:rPr lang="en-US" altLang="zh-CN" sz="2800" dirty="0">
                <a:highlight>
                  <a:srgbClr val="FFFF00"/>
                </a:highlight>
              </a:rPr>
              <a:t>The predicted </a:t>
            </a:r>
            <a:r>
              <a:rPr lang="en-US" altLang="zh-CN" sz="2800" dirty="0" err="1">
                <a:highlight>
                  <a:srgbClr val="FFFF00"/>
                </a:highlight>
              </a:rPr>
              <a:t>polt</a:t>
            </a:r>
            <a:r>
              <a:rPr lang="en-US" altLang="zh-CN" sz="2800" dirty="0">
                <a:highlight>
                  <a:srgbClr val="FFFF00"/>
                </a:highlight>
              </a:rPr>
              <a:t>  based on close data and ture-25Ma is derived</a:t>
            </a:r>
            <a:endParaRPr lang="zh-CN" altLang="en-US" sz="2800" dirty="0">
              <a:highlight>
                <a:srgbClr val="FFFF00"/>
              </a:highlight>
            </a:endParaRPr>
          </a:p>
        </p:txBody>
      </p:sp>
    </p:spTree>
    <p:extLst>
      <p:ext uri="{BB962C8B-B14F-4D97-AF65-F5344CB8AC3E}">
        <p14:creationId xmlns:p14="http://schemas.microsoft.com/office/powerpoint/2010/main" val="1914150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851FF9D-751E-496F-9BAC-E888D9FA62A4}"/>
              </a:ext>
            </a:extLst>
          </p:cNvPr>
          <p:cNvCxnSpPr>
            <a:cxnSpLocks/>
          </p:cNvCxnSpPr>
          <p:nvPr/>
        </p:nvCxnSpPr>
        <p:spPr>
          <a:xfrm flipV="1">
            <a:off x="-385483" y="742349"/>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1F04CA75-B23A-4DE6-89F1-BA56806CE25C}"/>
              </a:ext>
            </a:extLst>
          </p:cNvPr>
          <p:cNvSpPr txBox="1"/>
          <p:nvPr/>
        </p:nvSpPr>
        <p:spPr>
          <a:xfrm>
            <a:off x="4839417" y="102588"/>
            <a:ext cx="2513163" cy="523220"/>
          </a:xfrm>
          <a:prstGeom prst="rect">
            <a:avLst/>
          </a:prstGeom>
          <a:noFill/>
        </p:spPr>
        <p:txBody>
          <a:bodyPr wrap="square" rtlCol="0">
            <a:spAutoFit/>
          </a:bodyPr>
          <a:lstStyle/>
          <a:p>
            <a:r>
              <a:rPr lang="en-US" altLang="ja-JP" sz="2800" dirty="0">
                <a:latin typeface="Times New Roman" panose="02020603050405020304" pitchFamily="18" charset="0"/>
                <a:ea typeface="ＭＳ ゴシック" panose="020B0609070205080204" pitchFamily="49" charset="-128"/>
                <a:cs typeface="Times New Roman" panose="02020603050405020304" pitchFamily="18" charset="0"/>
              </a:rPr>
              <a:t>Example</a:t>
            </a:r>
            <a:endParaRPr lang="zh-CN" altLang="en-US" sz="28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F5A0C62-3D85-462A-908C-EEB5B2B5DB8A}"/>
              </a:ext>
            </a:extLst>
          </p:cNvPr>
          <p:cNvSpPr txBox="1"/>
          <p:nvPr/>
        </p:nvSpPr>
        <p:spPr>
          <a:xfrm>
            <a:off x="3086142" y="806705"/>
            <a:ext cx="6530790" cy="523220"/>
          </a:xfrm>
          <a:prstGeom prst="rect">
            <a:avLst/>
          </a:prstGeom>
          <a:noFill/>
        </p:spPr>
        <p:txBody>
          <a:bodyPr wrap="square" rtlCol="0">
            <a:spAutoFit/>
          </a:bodyPr>
          <a:lstStyle/>
          <a:p>
            <a:r>
              <a:rPr lang="en-US" altLang="zh-CN" dirty="0"/>
              <a:t> </a:t>
            </a:r>
            <a:r>
              <a:rPr lang="en-US" altLang="zh-CN" sz="2800" dirty="0"/>
              <a:t>When we want to predict a text data.</a:t>
            </a:r>
            <a:endParaRPr lang="zh-CN" altLang="en-US" sz="2800" dirty="0"/>
          </a:p>
        </p:txBody>
      </p:sp>
      <p:sp>
        <p:nvSpPr>
          <p:cNvPr id="12" name="文本框 11">
            <a:extLst>
              <a:ext uri="{FF2B5EF4-FFF2-40B4-BE49-F238E27FC236}">
                <a16:creationId xmlns:a16="http://schemas.microsoft.com/office/drawing/2014/main" id="{FCD7FBC1-5554-4034-A333-8A86893117EF}"/>
              </a:ext>
            </a:extLst>
          </p:cNvPr>
          <p:cNvSpPr txBox="1"/>
          <p:nvPr/>
        </p:nvSpPr>
        <p:spPr>
          <a:xfrm>
            <a:off x="3954291" y="1239998"/>
            <a:ext cx="3245889" cy="369332"/>
          </a:xfrm>
          <a:prstGeom prst="rect">
            <a:avLst/>
          </a:prstGeom>
          <a:noFill/>
        </p:spPr>
        <p:txBody>
          <a:bodyPr wrap="square" rtlCol="0">
            <a:spAutoFit/>
          </a:bodyPr>
          <a:lstStyle/>
          <a:p>
            <a:r>
              <a:rPr lang="en-US" altLang="zh-CN" dirty="0"/>
              <a:t>“Clouds are floating in the sky</a:t>
            </a:r>
          </a:p>
        </p:txBody>
      </p:sp>
      <p:sp>
        <p:nvSpPr>
          <p:cNvPr id="13" name="文本框 12">
            <a:extLst>
              <a:ext uri="{FF2B5EF4-FFF2-40B4-BE49-F238E27FC236}">
                <a16:creationId xmlns:a16="http://schemas.microsoft.com/office/drawing/2014/main" id="{0AA96615-F04A-4B1A-BA6C-8EBCBE274D81}"/>
              </a:ext>
            </a:extLst>
          </p:cNvPr>
          <p:cNvSpPr txBox="1"/>
          <p:nvPr/>
        </p:nvSpPr>
        <p:spPr>
          <a:xfrm>
            <a:off x="666747" y="1713272"/>
            <a:ext cx="4093514" cy="707886"/>
          </a:xfrm>
          <a:prstGeom prst="rect">
            <a:avLst/>
          </a:prstGeom>
          <a:noFill/>
        </p:spPr>
        <p:txBody>
          <a:bodyPr wrap="square" rtlCol="0">
            <a:spAutoFit/>
          </a:bodyPr>
          <a:lstStyle/>
          <a:p>
            <a:r>
              <a:rPr lang="en-US" altLang="zh-CN" sz="2000" dirty="0"/>
              <a:t>Unable to memorize data patterns.</a:t>
            </a:r>
          </a:p>
          <a:p>
            <a:pPr algn="ctr"/>
            <a:r>
              <a:rPr lang="en-US" altLang="zh-CN" sz="2000" b="1" dirty="0"/>
              <a:t>(CNN)</a:t>
            </a:r>
            <a:endParaRPr lang="zh-CN" altLang="en-US" sz="2000" b="1" dirty="0"/>
          </a:p>
        </p:txBody>
      </p:sp>
      <p:sp>
        <p:nvSpPr>
          <p:cNvPr id="14" name="文本框 13">
            <a:extLst>
              <a:ext uri="{FF2B5EF4-FFF2-40B4-BE49-F238E27FC236}">
                <a16:creationId xmlns:a16="http://schemas.microsoft.com/office/drawing/2014/main" id="{1F14E230-0854-4EF7-AC6D-4181AF24C7E4}"/>
              </a:ext>
            </a:extLst>
          </p:cNvPr>
          <p:cNvSpPr txBox="1"/>
          <p:nvPr/>
        </p:nvSpPr>
        <p:spPr>
          <a:xfrm>
            <a:off x="7225143" y="1713272"/>
            <a:ext cx="4300110" cy="707886"/>
          </a:xfrm>
          <a:prstGeom prst="rect">
            <a:avLst/>
          </a:prstGeom>
          <a:noFill/>
        </p:spPr>
        <p:txBody>
          <a:bodyPr wrap="square" rtlCol="0">
            <a:spAutoFit/>
          </a:bodyPr>
          <a:lstStyle/>
          <a:p>
            <a:r>
              <a:rPr lang="en-US" altLang="zh-CN" sz="2000" dirty="0"/>
              <a:t>A pattern that can remember data.</a:t>
            </a:r>
          </a:p>
          <a:p>
            <a:pPr algn="ctr"/>
            <a:r>
              <a:rPr lang="en-US" altLang="zh-CN" sz="2000" b="1" dirty="0"/>
              <a:t>(RNN)</a:t>
            </a:r>
            <a:endParaRPr lang="zh-CN" altLang="en-US" sz="2000" b="1" dirty="0"/>
          </a:p>
        </p:txBody>
      </p:sp>
      <p:sp>
        <p:nvSpPr>
          <p:cNvPr id="15" name="矩形 14">
            <a:extLst>
              <a:ext uri="{FF2B5EF4-FFF2-40B4-BE49-F238E27FC236}">
                <a16:creationId xmlns:a16="http://schemas.microsoft.com/office/drawing/2014/main" id="{1494C06E-08C0-4043-BFF9-EA1E76FBD8D5}"/>
              </a:ext>
            </a:extLst>
          </p:cNvPr>
          <p:cNvSpPr/>
          <p:nvPr/>
        </p:nvSpPr>
        <p:spPr>
          <a:xfrm>
            <a:off x="502024" y="1713272"/>
            <a:ext cx="4760258" cy="4714422"/>
          </a:xfrm>
          <a:prstGeom prst="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8BB8818-FDA4-4D3B-8F9F-6F3B19CB72BE}"/>
              </a:ext>
            </a:extLst>
          </p:cNvPr>
          <p:cNvSpPr/>
          <p:nvPr/>
        </p:nvSpPr>
        <p:spPr>
          <a:xfrm>
            <a:off x="6929718" y="1656081"/>
            <a:ext cx="4760258" cy="4767671"/>
          </a:xfrm>
          <a:prstGeom prst="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3EC95F-D1EF-4290-8BBD-BDD3BC75E68A}"/>
              </a:ext>
            </a:extLst>
          </p:cNvPr>
          <p:cNvSpPr txBox="1"/>
          <p:nvPr/>
        </p:nvSpPr>
        <p:spPr>
          <a:xfrm>
            <a:off x="5328081" y="3654334"/>
            <a:ext cx="1872099" cy="523220"/>
          </a:xfrm>
          <a:prstGeom prst="rect">
            <a:avLst/>
          </a:prstGeom>
          <a:noFill/>
        </p:spPr>
        <p:txBody>
          <a:bodyPr wrap="square" rtlCol="0">
            <a:spAutoFit/>
          </a:bodyPr>
          <a:lstStyle/>
          <a:p>
            <a:r>
              <a:rPr lang="en-US" altLang="zh-CN" sz="2800" dirty="0">
                <a:highlight>
                  <a:srgbClr val="FFFF00"/>
                </a:highlight>
              </a:rPr>
              <a:t>contrast</a:t>
            </a:r>
            <a:endParaRPr lang="zh-CN" altLang="en-US" sz="2800" dirty="0">
              <a:highlight>
                <a:srgbClr val="FFFF00"/>
              </a:highlight>
            </a:endParaRPr>
          </a:p>
        </p:txBody>
      </p:sp>
      <p:cxnSp>
        <p:nvCxnSpPr>
          <p:cNvPr id="19" name="直接箭头连接符 18">
            <a:extLst>
              <a:ext uri="{FF2B5EF4-FFF2-40B4-BE49-F238E27FC236}">
                <a16:creationId xmlns:a16="http://schemas.microsoft.com/office/drawing/2014/main" id="{ECB133B4-D3EE-4BA9-B864-EF3397C15A6C}"/>
              </a:ext>
            </a:extLst>
          </p:cNvPr>
          <p:cNvCxnSpPr/>
          <p:nvPr/>
        </p:nvCxnSpPr>
        <p:spPr>
          <a:xfrm>
            <a:off x="5290701" y="4294095"/>
            <a:ext cx="1610599" cy="0"/>
          </a:xfrm>
          <a:prstGeom prst="straightConnector1">
            <a:avLst/>
          </a:prstGeom>
          <a:ln w="38100">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98409BCA-E650-417B-A484-A20796CDED0A}"/>
              </a:ext>
            </a:extLst>
          </p:cNvPr>
          <p:cNvGrpSpPr/>
          <p:nvPr/>
        </p:nvGrpSpPr>
        <p:grpSpPr>
          <a:xfrm>
            <a:off x="923158" y="2539605"/>
            <a:ext cx="4201139" cy="2605123"/>
            <a:chOff x="1089562" y="2849935"/>
            <a:chExt cx="4201139" cy="2605123"/>
          </a:xfrm>
        </p:grpSpPr>
        <p:sp>
          <p:nvSpPr>
            <p:cNvPr id="22" name="文本框 21">
              <a:extLst>
                <a:ext uri="{FF2B5EF4-FFF2-40B4-BE49-F238E27FC236}">
                  <a16:creationId xmlns:a16="http://schemas.microsoft.com/office/drawing/2014/main" id="{44C6BB86-71A9-4279-9D28-FAF40C8FE5D0}"/>
                </a:ext>
              </a:extLst>
            </p:cNvPr>
            <p:cNvSpPr txBox="1"/>
            <p:nvPr/>
          </p:nvSpPr>
          <p:spPr>
            <a:xfrm>
              <a:off x="1089564" y="2849935"/>
              <a:ext cx="4186927" cy="369332"/>
            </a:xfrm>
            <a:prstGeom prst="rect">
              <a:avLst/>
            </a:prstGeom>
            <a:noFill/>
          </p:spPr>
          <p:txBody>
            <a:bodyPr wrap="square">
              <a:spAutoFit/>
            </a:bodyPr>
            <a:lstStyle/>
            <a:p>
              <a:r>
                <a:rPr lang="ja-JP" altLang="en-US" dirty="0"/>
                <a:t>（</a:t>
              </a:r>
              <a:r>
                <a:rPr lang="en-US" altLang="zh-CN" dirty="0"/>
                <a:t>———</a:t>
              </a:r>
              <a:r>
                <a:rPr lang="ja-JP" altLang="en-US" dirty="0"/>
                <a:t>）</a:t>
              </a:r>
              <a:r>
                <a:rPr lang="zh-CN" altLang="en-US" dirty="0"/>
                <a:t> are</a:t>
              </a:r>
              <a:r>
                <a:rPr lang="en-US" altLang="zh-CN" dirty="0"/>
                <a:t>.  ???</a:t>
              </a:r>
              <a:endParaRPr lang="zh-CN" altLang="en-US" dirty="0"/>
            </a:p>
          </p:txBody>
        </p:sp>
        <p:sp>
          <p:nvSpPr>
            <p:cNvPr id="23" name="文本框 22">
              <a:extLst>
                <a:ext uri="{FF2B5EF4-FFF2-40B4-BE49-F238E27FC236}">
                  <a16:creationId xmlns:a16="http://schemas.microsoft.com/office/drawing/2014/main" id="{6D182B83-1DA1-4C96-AF97-2BC59BA2CB05}"/>
                </a:ext>
              </a:extLst>
            </p:cNvPr>
            <p:cNvSpPr txBox="1"/>
            <p:nvPr/>
          </p:nvSpPr>
          <p:spPr>
            <a:xfrm>
              <a:off x="1089563" y="3426569"/>
              <a:ext cx="4186927" cy="369332"/>
            </a:xfrm>
            <a:prstGeom prst="rect">
              <a:avLst/>
            </a:prstGeom>
            <a:noFill/>
          </p:spPr>
          <p:txBody>
            <a:bodyPr wrap="square">
              <a:spAutoFit/>
            </a:bodyPr>
            <a:lstStyle/>
            <a:p>
              <a:r>
                <a:rPr lang="ja-JP" altLang="en-US" dirty="0"/>
                <a:t>（</a:t>
              </a:r>
              <a:r>
                <a:rPr lang="en-US" altLang="zh-CN" dirty="0"/>
                <a:t>———</a:t>
              </a:r>
              <a:r>
                <a:rPr lang="ja-JP" altLang="en-US" dirty="0"/>
                <a:t>）</a:t>
              </a:r>
              <a:r>
                <a:rPr lang="zh-CN" altLang="en-US" dirty="0"/>
                <a:t>  floating</a:t>
              </a:r>
              <a:r>
                <a:rPr lang="en-US" altLang="zh-CN" dirty="0"/>
                <a:t>.  ????</a:t>
              </a:r>
              <a:endParaRPr lang="zh-CN" altLang="en-US" dirty="0"/>
            </a:p>
          </p:txBody>
        </p:sp>
        <p:sp>
          <p:nvSpPr>
            <p:cNvPr id="24" name="文本框 23">
              <a:extLst>
                <a:ext uri="{FF2B5EF4-FFF2-40B4-BE49-F238E27FC236}">
                  <a16:creationId xmlns:a16="http://schemas.microsoft.com/office/drawing/2014/main" id="{94F91AC3-614E-4522-AAD6-3ECFF1BA7B7B}"/>
                </a:ext>
              </a:extLst>
            </p:cNvPr>
            <p:cNvSpPr txBox="1"/>
            <p:nvPr/>
          </p:nvSpPr>
          <p:spPr>
            <a:xfrm>
              <a:off x="1089562" y="4509182"/>
              <a:ext cx="4186927" cy="369332"/>
            </a:xfrm>
            <a:prstGeom prst="rect">
              <a:avLst/>
            </a:prstGeom>
            <a:noFill/>
          </p:spPr>
          <p:txBody>
            <a:bodyPr wrap="square">
              <a:spAutoFit/>
            </a:bodyPr>
            <a:lstStyle/>
            <a:p>
              <a:r>
                <a:rPr lang="ja-JP" altLang="en-US" dirty="0"/>
                <a:t>（</a:t>
              </a:r>
              <a:r>
                <a:rPr lang="en-US" altLang="zh-CN" dirty="0"/>
                <a:t>———</a:t>
              </a:r>
              <a:r>
                <a:rPr lang="ja-JP" altLang="en-US" dirty="0"/>
                <a:t>）</a:t>
              </a:r>
              <a:r>
                <a:rPr lang="zh-CN" altLang="en-US" dirty="0"/>
                <a:t> the </a:t>
              </a:r>
              <a:r>
                <a:rPr lang="en-US" altLang="zh-CN" dirty="0"/>
                <a:t>. ??</a:t>
              </a:r>
              <a:endParaRPr lang="zh-CN" altLang="en-US" dirty="0"/>
            </a:p>
          </p:txBody>
        </p:sp>
        <p:sp>
          <p:nvSpPr>
            <p:cNvPr id="25" name="文本框 24">
              <a:extLst>
                <a:ext uri="{FF2B5EF4-FFF2-40B4-BE49-F238E27FC236}">
                  <a16:creationId xmlns:a16="http://schemas.microsoft.com/office/drawing/2014/main" id="{ACA53CC2-BC7A-4F73-A19D-E3E86D6AA871}"/>
                </a:ext>
              </a:extLst>
            </p:cNvPr>
            <p:cNvSpPr txBox="1"/>
            <p:nvPr/>
          </p:nvSpPr>
          <p:spPr>
            <a:xfrm>
              <a:off x="1089562" y="5085726"/>
              <a:ext cx="4186927" cy="369332"/>
            </a:xfrm>
            <a:prstGeom prst="rect">
              <a:avLst/>
            </a:prstGeom>
            <a:noFill/>
          </p:spPr>
          <p:txBody>
            <a:bodyPr wrap="square">
              <a:spAutoFit/>
            </a:bodyPr>
            <a:lstStyle/>
            <a:p>
              <a:r>
                <a:rPr lang="ja-JP" altLang="en-US" dirty="0"/>
                <a:t>（</a:t>
              </a:r>
              <a:r>
                <a:rPr lang="en-US" altLang="zh-CN" dirty="0"/>
                <a:t>———</a:t>
              </a:r>
              <a:r>
                <a:rPr lang="ja-JP" altLang="en-US" dirty="0"/>
                <a:t>）</a:t>
              </a:r>
              <a:r>
                <a:rPr lang="zh-CN" altLang="en-US" dirty="0"/>
                <a:t> the sky</a:t>
              </a:r>
              <a:r>
                <a:rPr lang="en-US" altLang="zh-CN" dirty="0"/>
                <a:t>.??</a:t>
              </a:r>
              <a:endParaRPr lang="zh-CN" altLang="en-US" dirty="0"/>
            </a:p>
          </p:txBody>
        </p:sp>
        <p:sp>
          <p:nvSpPr>
            <p:cNvPr id="26" name="文本框 25">
              <a:extLst>
                <a:ext uri="{FF2B5EF4-FFF2-40B4-BE49-F238E27FC236}">
                  <a16:creationId xmlns:a16="http://schemas.microsoft.com/office/drawing/2014/main" id="{C8891A85-29F9-4ADE-B2AA-CFD5A535E274}"/>
                </a:ext>
              </a:extLst>
            </p:cNvPr>
            <p:cNvSpPr txBox="1"/>
            <p:nvPr/>
          </p:nvSpPr>
          <p:spPr>
            <a:xfrm>
              <a:off x="1103774" y="3954291"/>
              <a:ext cx="4186927" cy="369332"/>
            </a:xfrm>
            <a:prstGeom prst="rect">
              <a:avLst/>
            </a:prstGeom>
            <a:noFill/>
          </p:spPr>
          <p:txBody>
            <a:bodyPr wrap="square">
              <a:spAutoFit/>
            </a:bodyPr>
            <a:lstStyle/>
            <a:p>
              <a:r>
                <a:rPr lang="ja-JP" altLang="en-US" dirty="0"/>
                <a:t>（</a:t>
              </a:r>
              <a:r>
                <a:rPr lang="en-US" altLang="zh-CN" dirty="0"/>
                <a:t>———</a:t>
              </a:r>
              <a:r>
                <a:rPr lang="ja-JP" altLang="en-US" dirty="0"/>
                <a:t>）</a:t>
              </a:r>
              <a:r>
                <a:rPr lang="zh-CN" altLang="en-US" dirty="0"/>
                <a:t> in</a:t>
              </a:r>
              <a:r>
                <a:rPr lang="en-US" altLang="zh-CN" dirty="0"/>
                <a:t>. ????</a:t>
              </a:r>
              <a:endParaRPr lang="zh-CN" altLang="en-US" dirty="0"/>
            </a:p>
          </p:txBody>
        </p:sp>
      </p:grpSp>
      <p:grpSp>
        <p:nvGrpSpPr>
          <p:cNvPr id="39" name="组合 38">
            <a:extLst>
              <a:ext uri="{FF2B5EF4-FFF2-40B4-BE49-F238E27FC236}">
                <a16:creationId xmlns:a16="http://schemas.microsoft.com/office/drawing/2014/main" id="{9DC3514A-949A-4AAF-BD5D-9E5521579DFF}"/>
              </a:ext>
            </a:extLst>
          </p:cNvPr>
          <p:cNvGrpSpPr/>
          <p:nvPr/>
        </p:nvGrpSpPr>
        <p:grpSpPr>
          <a:xfrm>
            <a:off x="7571198" y="2351772"/>
            <a:ext cx="4201139" cy="2605123"/>
            <a:chOff x="1089562" y="2849935"/>
            <a:chExt cx="4201139" cy="2605123"/>
          </a:xfrm>
        </p:grpSpPr>
        <p:sp>
          <p:nvSpPr>
            <p:cNvPr id="40" name="文本框 39">
              <a:extLst>
                <a:ext uri="{FF2B5EF4-FFF2-40B4-BE49-F238E27FC236}">
                  <a16:creationId xmlns:a16="http://schemas.microsoft.com/office/drawing/2014/main" id="{49521F59-A820-40A9-B592-74364303E943}"/>
                </a:ext>
              </a:extLst>
            </p:cNvPr>
            <p:cNvSpPr txBox="1"/>
            <p:nvPr/>
          </p:nvSpPr>
          <p:spPr>
            <a:xfrm>
              <a:off x="1089564" y="2849935"/>
              <a:ext cx="4186927" cy="369332"/>
            </a:xfrm>
            <a:prstGeom prst="rect">
              <a:avLst/>
            </a:prstGeom>
            <a:noFill/>
          </p:spPr>
          <p:txBody>
            <a:bodyPr wrap="square">
              <a:spAutoFit/>
            </a:bodyPr>
            <a:lstStyle/>
            <a:p>
              <a:r>
                <a:rPr lang="ja-JP" altLang="en-US" dirty="0"/>
                <a:t>（</a:t>
              </a:r>
              <a:r>
                <a:rPr lang="en-US" altLang="zh-CN" dirty="0"/>
                <a:t>———</a:t>
              </a:r>
              <a:r>
                <a:rPr lang="ja-JP" altLang="en-US" dirty="0"/>
                <a:t>）</a:t>
              </a:r>
              <a:r>
                <a:rPr lang="zh-CN" altLang="en-US" dirty="0"/>
                <a:t> are</a:t>
              </a:r>
              <a:r>
                <a:rPr lang="en-US" altLang="zh-CN" dirty="0"/>
                <a:t>.  ???</a:t>
              </a:r>
              <a:endParaRPr lang="zh-CN" altLang="en-US" dirty="0"/>
            </a:p>
          </p:txBody>
        </p:sp>
        <p:sp>
          <p:nvSpPr>
            <p:cNvPr id="41" name="文本框 40">
              <a:extLst>
                <a:ext uri="{FF2B5EF4-FFF2-40B4-BE49-F238E27FC236}">
                  <a16:creationId xmlns:a16="http://schemas.microsoft.com/office/drawing/2014/main" id="{05431564-9AA8-4BCD-B5EE-C7B3C75FDE80}"/>
                </a:ext>
              </a:extLst>
            </p:cNvPr>
            <p:cNvSpPr txBox="1"/>
            <p:nvPr/>
          </p:nvSpPr>
          <p:spPr>
            <a:xfrm>
              <a:off x="1089563" y="3426569"/>
              <a:ext cx="4186927" cy="369332"/>
            </a:xfrm>
            <a:prstGeom prst="rect">
              <a:avLst/>
            </a:prstGeom>
            <a:noFill/>
          </p:spPr>
          <p:txBody>
            <a:bodyPr wrap="square">
              <a:spAutoFit/>
            </a:bodyPr>
            <a:lstStyle/>
            <a:p>
              <a:r>
                <a:rPr lang="ja-JP" altLang="en-US" dirty="0"/>
                <a:t>（</a:t>
              </a:r>
              <a:r>
                <a:rPr lang="en-US" altLang="zh-CN" dirty="0"/>
                <a:t>———</a:t>
              </a:r>
              <a:r>
                <a:rPr lang="ja-JP" altLang="en-US" dirty="0"/>
                <a:t>）</a:t>
              </a:r>
              <a:r>
                <a:rPr lang="zh-CN" altLang="en-US" dirty="0"/>
                <a:t>  floating</a:t>
              </a:r>
              <a:r>
                <a:rPr lang="en-US" altLang="zh-CN" dirty="0"/>
                <a:t>.  ????</a:t>
              </a:r>
              <a:endParaRPr lang="zh-CN" altLang="en-US" dirty="0"/>
            </a:p>
          </p:txBody>
        </p:sp>
        <p:sp>
          <p:nvSpPr>
            <p:cNvPr id="42" name="文本框 41">
              <a:extLst>
                <a:ext uri="{FF2B5EF4-FFF2-40B4-BE49-F238E27FC236}">
                  <a16:creationId xmlns:a16="http://schemas.microsoft.com/office/drawing/2014/main" id="{03B70053-724A-4AFC-8C2B-CB0D47C40EF1}"/>
                </a:ext>
              </a:extLst>
            </p:cNvPr>
            <p:cNvSpPr txBox="1"/>
            <p:nvPr/>
          </p:nvSpPr>
          <p:spPr>
            <a:xfrm>
              <a:off x="1089562" y="4509182"/>
              <a:ext cx="4186927" cy="369332"/>
            </a:xfrm>
            <a:prstGeom prst="rect">
              <a:avLst/>
            </a:prstGeom>
            <a:noFill/>
          </p:spPr>
          <p:txBody>
            <a:bodyPr wrap="square">
              <a:spAutoFit/>
            </a:bodyPr>
            <a:lstStyle/>
            <a:p>
              <a:r>
                <a:rPr lang="ja-JP" altLang="en-US" dirty="0"/>
                <a:t>（</a:t>
              </a:r>
              <a:r>
                <a:rPr lang="en-US" altLang="zh-CN" dirty="0"/>
                <a:t>———</a:t>
              </a:r>
              <a:r>
                <a:rPr lang="ja-JP" altLang="en-US" dirty="0"/>
                <a:t>）</a:t>
              </a:r>
              <a:r>
                <a:rPr lang="zh-CN" altLang="en-US" dirty="0"/>
                <a:t> the </a:t>
              </a:r>
              <a:r>
                <a:rPr lang="en-US" altLang="zh-CN" dirty="0"/>
                <a:t>. ??</a:t>
              </a:r>
              <a:endParaRPr lang="zh-CN" altLang="en-US" dirty="0"/>
            </a:p>
          </p:txBody>
        </p:sp>
        <p:sp>
          <p:nvSpPr>
            <p:cNvPr id="43" name="文本框 42">
              <a:extLst>
                <a:ext uri="{FF2B5EF4-FFF2-40B4-BE49-F238E27FC236}">
                  <a16:creationId xmlns:a16="http://schemas.microsoft.com/office/drawing/2014/main" id="{5B491594-C28D-4B7F-80E8-001CB1EE4423}"/>
                </a:ext>
              </a:extLst>
            </p:cNvPr>
            <p:cNvSpPr txBox="1"/>
            <p:nvPr/>
          </p:nvSpPr>
          <p:spPr>
            <a:xfrm>
              <a:off x="1089562" y="5085726"/>
              <a:ext cx="4186927" cy="369332"/>
            </a:xfrm>
            <a:prstGeom prst="rect">
              <a:avLst/>
            </a:prstGeom>
            <a:noFill/>
          </p:spPr>
          <p:txBody>
            <a:bodyPr wrap="square">
              <a:spAutoFit/>
            </a:bodyPr>
            <a:lstStyle/>
            <a:p>
              <a:r>
                <a:rPr lang="ja-JP" altLang="en-US" dirty="0"/>
                <a:t>（</a:t>
              </a:r>
              <a:r>
                <a:rPr lang="en-US" altLang="zh-CN" dirty="0"/>
                <a:t>———</a:t>
              </a:r>
              <a:r>
                <a:rPr lang="ja-JP" altLang="en-US" dirty="0"/>
                <a:t>）</a:t>
              </a:r>
              <a:r>
                <a:rPr lang="zh-CN" altLang="en-US" dirty="0"/>
                <a:t> the sky</a:t>
              </a:r>
              <a:r>
                <a:rPr lang="en-US" altLang="zh-CN" dirty="0"/>
                <a:t>.??</a:t>
              </a:r>
              <a:endParaRPr lang="zh-CN" altLang="en-US" dirty="0"/>
            </a:p>
          </p:txBody>
        </p:sp>
        <p:sp>
          <p:nvSpPr>
            <p:cNvPr id="44" name="文本框 43">
              <a:extLst>
                <a:ext uri="{FF2B5EF4-FFF2-40B4-BE49-F238E27FC236}">
                  <a16:creationId xmlns:a16="http://schemas.microsoft.com/office/drawing/2014/main" id="{82CED17A-8155-4107-9B3A-02012A0BD165}"/>
                </a:ext>
              </a:extLst>
            </p:cNvPr>
            <p:cNvSpPr txBox="1"/>
            <p:nvPr/>
          </p:nvSpPr>
          <p:spPr>
            <a:xfrm>
              <a:off x="1103774" y="3954291"/>
              <a:ext cx="4186927" cy="369332"/>
            </a:xfrm>
            <a:prstGeom prst="rect">
              <a:avLst/>
            </a:prstGeom>
            <a:noFill/>
          </p:spPr>
          <p:txBody>
            <a:bodyPr wrap="square">
              <a:spAutoFit/>
            </a:bodyPr>
            <a:lstStyle/>
            <a:p>
              <a:r>
                <a:rPr lang="ja-JP" altLang="en-US" dirty="0"/>
                <a:t>（</a:t>
              </a:r>
              <a:r>
                <a:rPr lang="en-US" altLang="zh-CN" dirty="0"/>
                <a:t>———</a:t>
              </a:r>
              <a:r>
                <a:rPr lang="ja-JP" altLang="en-US" dirty="0"/>
                <a:t>）</a:t>
              </a:r>
              <a:r>
                <a:rPr lang="zh-CN" altLang="en-US" dirty="0"/>
                <a:t> in</a:t>
              </a:r>
              <a:r>
                <a:rPr lang="en-US" altLang="zh-CN" dirty="0"/>
                <a:t>. ????</a:t>
              </a:r>
              <a:endParaRPr lang="zh-CN" altLang="en-US" dirty="0"/>
            </a:p>
          </p:txBody>
        </p:sp>
      </p:grpSp>
      <p:grpSp>
        <p:nvGrpSpPr>
          <p:cNvPr id="3" name="组合 2">
            <a:extLst>
              <a:ext uri="{FF2B5EF4-FFF2-40B4-BE49-F238E27FC236}">
                <a16:creationId xmlns:a16="http://schemas.microsoft.com/office/drawing/2014/main" id="{83B0F724-AA8F-4A9B-B967-601F50486A1B}"/>
              </a:ext>
            </a:extLst>
          </p:cNvPr>
          <p:cNvGrpSpPr/>
          <p:nvPr/>
        </p:nvGrpSpPr>
        <p:grpSpPr>
          <a:xfrm>
            <a:off x="10411536" y="2270437"/>
            <a:ext cx="524249" cy="2663651"/>
            <a:chOff x="10411536" y="2270437"/>
            <a:chExt cx="524249" cy="2663651"/>
          </a:xfrm>
        </p:grpSpPr>
        <p:sp>
          <p:nvSpPr>
            <p:cNvPr id="46" name="文本框 45">
              <a:extLst>
                <a:ext uri="{FF2B5EF4-FFF2-40B4-BE49-F238E27FC236}">
                  <a16:creationId xmlns:a16="http://schemas.microsoft.com/office/drawing/2014/main" id="{D1746A51-C58F-4675-B5A8-6B6F1EEE4FA5}"/>
                </a:ext>
              </a:extLst>
            </p:cNvPr>
            <p:cNvSpPr txBox="1"/>
            <p:nvPr/>
          </p:nvSpPr>
          <p:spPr>
            <a:xfrm rot="5400000">
              <a:off x="9403904" y="3402208"/>
              <a:ext cx="2663651" cy="400110"/>
            </a:xfrm>
            <a:prstGeom prst="rect">
              <a:avLst/>
            </a:prstGeom>
            <a:noFill/>
            <a:ln w="19050">
              <a:noFill/>
            </a:ln>
          </p:spPr>
          <p:txBody>
            <a:bodyPr wrap="square">
              <a:spAutoFit/>
            </a:bodyPr>
            <a:lstStyle/>
            <a:p>
              <a:pPr algn="ctr"/>
              <a:r>
                <a:rPr lang="en-US" altLang="zh-CN" sz="2000" b="1" i="1" dirty="0"/>
                <a:t>If  it can remember</a:t>
              </a:r>
              <a:endParaRPr lang="zh-CN" altLang="en-US" sz="2000" b="1" i="1" dirty="0"/>
            </a:p>
          </p:txBody>
        </p:sp>
        <p:cxnSp>
          <p:nvCxnSpPr>
            <p:cNvPr id="48" name="直接箭头连接符 47">
              <a:extLst>
                <a:ext uri="{FF2B5EF4-FFF2-40B4-BE49-F238E27FC236}">
                  <a16:creationId xmlns:a16="http://schemas.microsoft.com/office/drawing/2014/main" id="{D3EF8AED-CF42-42F0-8920-494E7891B407}"/>
                </a:ext>
              </a:extLst>
            </p:cNvPr>
            <p:cNvCxnSpPr/>
            <p:nvPr/>
          </p:nvCxnSpPr>
          <p:spPr>
            <a:xfrm>
              <a:off x="10411536" y="2421158"/>
              <a:ext cx="14212" cy="244640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箭头: 下 48">
            <a:extLst>
              <a:ext uri="{FF2B5EF4-FFF2-40B4-BE49-F238E27FC236}">
                <a16:creationId xmlns:a16="http://schemas.microsoft.com/office/drawing/2014/main" id="{2001294E-7F31-45C2-8D76-EB71D400B433}"/>
              </a:ext>
            </a:extLst>
          </p:cNvPr>
          <p:cNvSpPr/>
          <p:nvPr/>
        </p:nvSpPr>
        <p:spPr>
          <a:xfrm>
            <a:off x="8426823" y="5057277"/>
            <a:ext cx="1766047" cy="213659"/>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90E1EBBF-9A99-4479-AE71-026907065BA3}"/>
              </a:ext>
            </a:extLst>
          </p:cNvPr>
          <p:cNvGrpSpPr/>
          <p:nvPr/>
        </p:nvGrpSpPr>
        <p:grpSpPr>
          <a:xfrm>
            <a:off x="7281734" y="5240019"/>
            <a:ext cx="4186927" cy="598960"/>
            <a:chOff x="7281734" y="5240019"/>
            <a:chExt cx="4186927" cy="598960"/>
          </a:xfrm>
        </p:grpSpPr>
        <p:sp>
          <p:nvSpPr>
            <p:cNvPr id="21" name="文本框 20">
              <a:extLst>
                <a:ext uri="{FF2B5EF4-FFF2-40B4-BE49-F238E27FC236}">
                  <a16:creationId xmlns:a16="http://schemas.microsoft.com/office/drawing/2014/main" id="{9ADE419A-CF2B-4123-B5B1-AC4A21AB215B}"/>
                </a:ext>
              </a:extLst>
            </p:cNvPr>
            <p:cNvSpPr txBox="1"/>
            <p:nvPr/>
          </p:nvSpPr>
          <p:spPr>
            <a:xfrm>
              <a:off x="7281734" y="5240019"/>
              <a:ext cx="4186927" cy="369332"/>
            </a:xfrm>
            <a:prstGeom prst="rect">
              <a:avLst/>
            </a:prstGeom>
            <a:noFill/>
          </p:spPr>
          <p:txBody>
            <a:bodyPr wrap="square">
              <a:spAutoFit/>
            </a:bodyPr>
            <a:lstStyle/>
            <a:p>
              <a:r>
                <a:rPr lang="ja-JP" altLang="en-US" dirty="0"/>
                <a:t>（</a:t>
              </a:r>
              <a:r>
                <a:rPr lang="en-US" altLang="zh-CN" dirty="0"/>
                <a:t>———</a:t>
              </a:r>
              <a:r>
                <a:rPr lang="ja-JP" altLang="en-US" dirty="0"/>
                <a:t>）</a:t>
              </a:r>
              <a:r>
                <a:rPr lang="zh-CN" altLang="en-US" dirty="0"/>
                <a:t> </a:t>
              </a:r>
              <a:r>
                <a:rPr lang="zh-CN" altLang="en-US" u="sng" dirty="0"/>
                <a:t>are floating in the sky</a:t>
              </a:r>
              <a:r>
                <a:rPr lang="en-US" altLang="zh-CN" u="sng" dirty="0"/>
                <a:t> </a:t>
              </a:r>
              <a:r>
                <a:rPr lang="en-US" altLang="zh-CN" dirty="0"/>
                <a:t>”.</a:t>
              </a:r>
              <a:endParaRPr lang="zh-CN" altLang="en-US" dirty="0"/>
            </a:p>
          </p:txBody>
        </p:sp>
        <p:sp>
          <p:nvSpPr>
            <p:cNvPr id="50" name="箭头: 下 49">
              <a:extLst>
                <a:ext uri="{FF2B5EF4-FFF2-40B4-BE49-F238E27FC236}">
                  <a16:creationId xmlns:a16="http://schemas.microsoft.com/office/drawing/2014/main" id="{96DC9A70-9525-41F6-94D6-5914E43E6EB9}"/>
                </a:ext>
              </a:extLst>
            </p:cNvPr>
            <p:cNvSpPr/>
            <p:nvPr/>
          </p:nvSpPr>
          <p:spPr>
            <a:xfrm>
              <a:off x="8426823" y="5562065"/>
              <a:ext cx="1766047" cy="276914"/>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80C5A6BB-359E-4A9E-9A8C-6881716DC9DB}"/>
              </a:ext>
            </a:extLst>
          </p:cNvPr>
          <p:cNvGrpSpPr/>
          <p:nvPr/>
        </p:nvGrpSpPr>
        <p:grpSpPr>
          <a:xfrm>
            <a:off x="165592" y="5110052"/>
            <a:ext cx="4812652" cy="1271138"/>
            <a:chOff x="0" y="5142970"/>
            <a:chExt cx="4812652" cy="1271138"/>
          </a:xfrm>
        </p:grpSpPr>
        <p:sp>
          <p:nvSpPr>
            <p:cNvPr id="37" name="文本框 36">
              <a:extLst>
                <a:ext uri="{FF2B5EF4-FFF2-40B4-BE49-F238E27FC236}">
                  <a16:creationId xmlns:a16="http://schemas.microsoft.com/office/drawing/2014/main" id="{60218ADE-E9F9-494D-A681-4D7BD7143B1E}"/>
                </a:ext>
              </a:extLst>
            </p:cNvPr>
            <p:cNvSpPr txBox="1"/>
            <p:nvPr/>
          </p:nvSpPr>
          <p:spPr>
            <a:xfrm>
              <a:off x="3943075" y="5706222"/>
              <a:ext cx="869577" cy="707886"/>
            </a:xfrm>
            <a:prstGeom prst="rect">
              <a:avLst/>
            </a:prstGeom>
            <a:noFill/>
          </p:spPr>
          <p:txBody>
            <a:bodyPr wrap="square">
              <a:spAutoFit/>
            </a:bodyPr>
            <a:lstStyle/>
            <a:p>
              <a:r>
                <a:rPr lang="en-US" altLang="zh-CN" sz="4000" dirty="0">
                  <a:solidFill>
                    <a:srgbClr val="FF0000"/>
                  </a:solidFill>
                </a:rPr>
                <a:t>ⅹ</a:t>
              </a:r>
              <a:endParaRPr lang="zh-CN" altLang="en-US" sz="4000" dirty="0"/>
            </a:p>
          </p:txBody>
        </p:sp>
        <p:grpSp>
          <p:nvGrpSpPr>
            <p:cNvPr id="2" name="组合 1">
              <a:extLst>
                <a:ext uri="{FF2B5EF4-FFF2-40B4-BE49-F238E27FC236}">
                  <a16:creationId xmlns:a16="http://schemas.microsoft.com/office/drawing/2014/main" id="{0695BEBF-4BDA-484A-8540-1A1FEBCED88A}"/>
                </a:ext>
              </a:extLst>
            </p:cNvPr>
            <p:cNvGrpSpPr/>
            <p:nvPr/>
          </p:nvGrpSpPr>
          <p:grpSpPr>
            <a:xfrm>
              <a:off x="0" y="5142970"/>
              <a:ext cx="4498758" cy="1213524"/>
              <a:chOff x="0" y="5142970"/>
              <a:chExt cx="4498758" cy="1213524"/>
            </a:xfrm>
          </p:grpSpPr>
          <p:sp>
            <p:nvSpPr>
              <p:cNvPr id="33" name="箭头: 下 32">
                <a:extLst>
                  <a:ext uri="{FF2B5EF4-FFF2-40B4-BE49-F238E27FC236}">
                    <a16:creationId xmlns:a16="http://schemas.microsoft.com/office/drawing/2014/main" id="{E402F014-D7F6-47D2-B2F9-4567BC53313F}"/>
                  </a:ext>
                </a:extLst>
              </p:cNvPr>
              <p:cNvSpPr/>
              <p:nvPr/>
            </p:nvSpPr>
            <p:spPr>
              <a:xfrm>
                <a:off x="1705300" y="5142970"/>
                <a:ext cx="1766047" cy="369332"/>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65A85992-33B9-48D4-A844-F87DEB02118E}"/>
                  </a:ext>
                </a:extLst>
              </p:cNvPr>
              <p:cNvSpPr txBox="1"/>
              <p:nvPr/>
            </p:nvSpPr>
            <p:spPr>
              <a:xfrm>
                <a:off x="0" y="5648608"/>
                <a:ext cx="4498758" cy="707886"/>
              </a:xfrm>
              <a:prstGeom prst="rect">
                <a:avLst/>
              </a:prstGeom>
              <a:noFill/>
            </p:spPr>
            <p:txBody>
              <a:bodyPr wrap="square">
                <a:spAutoFit/>
              </a:bodyPr>
              <a:lstStyle/>
              <a:p>
                <a:pPr algn="ctr"/>
                <a:r>
                  <a:rPr lang="zh-CN" altLang="en-US" sz="2000" b="1" i="1" dirty="0">
                    <a:solidFill>
                      <a:srgbClr val="FF0000"/>
                    </a:solidFill>
                  </a:rPr>
                  <a:t>Unable</a:t>
                </a:r>
                <a:r>
                  <a:rPr lang="zh-CN" altLang="en-US" sz="2000" dirty="0"/>
                  <a:t> to predict accurately or </a:t>
                </a:r>
                <a:r>
                  <a:rPr lang="zh-CN" altLang="en-US" sz="2000" b="1" i="1" u="sng" dirty="0">
                    <a:solidFill>
                      <a:srgbClr val="FF0000"/>
                    </a:solidFill>
                  </a:rPr>
                  <a:t>unpredictably</a:t>
                </a:r>
              </a:p>
            </p:txBody>
          </p:sp>
        </p:grpSp>
      </p:grpSp>
      <p:grpSp>
        <p:nvGrpSpPr>
          <p:cNvPr id="7" name="组合 6">
            <a:extLst>
              <a:ext uri="{FF2B5EF4-FFF2-40B4-BE49-F238E27FC236}">
                <a16:creationId xmlns:a16="http://schemas.microsoft.com/office/drawing/2014/main" id="{95ED9235-8FEA-4F92-89F3-FC5553CE4A1B}"/>
              </a:ext>
            </a:extLst>
          </p:cNvPr>
          <p:cNvGrpSpPr/>
          <p:nvPr/>
        </p:nvGrpSpPr>
        <p:grpSpPr>
          <a:xfrm>
            <a:off x="6861567" y="5727232"/>
            <a:ext cx="4528165" cy="772747"/>
            <a:chOff x="6861567" y="5727232"/>
            <a:chExt cx="4528165" cy="772747"/>
          </a:xfrm>
        </p:grpSpPr>
        <p:sp>
          <p:nvSpPr>
            <p:cNvPr id="35" name="文本框 34">
              <a:extLst>
                <a:ext uri="{FF2B5EF4-FFF2-40B4-BE49-F238E27FC236}">
                  <a16:creationId xmlns:a16="http://schemas.microsoft.com/office/drawing/2014/main" id="{01662767-2420-4D4F-A124-FD492D4DCB00}"/>
                </a:ext>
              </a:extLst>
            </p:cNvPr>
            <p:cNvSpPr txBox="1"/>
            <p:nvPr/>
          </p:nvSpPr>
          <p:spPr>
            <a:xfrm>
              <a:off x="6861567" y="5727232"/>
              <a:ext cx="4498758" cy="707886"/>
            </a:xfrm>
            <a:prstGeom prst="rect">
              <a:avLst/>
            </a:prstGeom>
            <a:noFill/>
          </p:spPr>
          <p:txBody>
            <a:bodyPr wrap="square">
              <a:spAutoFit/>
            </a:bodyPr>
            <a:lstStyle/>
            <a:p>
              <a:pPr algn="ctr"/>
              <a:r>
                <a:rPr lang="en-US" altLang="zh-CN" sz="2000" b="1" i="1" u="sng" dirty="0">
                  <a:solidFill>
                    <a:srgbClr val="FF0000"/>
                  </a:solidFill>
                </a:rPr>
                <a:t>Clouds</a:t>
              </a:r>
              <a:r>
                <a:rPr lang="zh-CN" altLang="en-US" sz="2000" b="1" i="1" u="sng" dirty="0">
                  <a:solidFill>
                    <a:srgbClr val="FF0000"/>
                  </a:solidFill>
                </a:rPr>
                <a:t>，</a:t>
              </a:r>
              <a:r>
                <a:rPr lang="en-US" altLang="zh-CN" sz="2000" b="1" i="1" u="sng" dirty="0">
                  <a:solidFill>
                    <a:srgbClr val="FF0000"/>
                  </a:solidFill>
                </a:rPr>
                <a:t>balloon</a:t>
              </a:r>
              <a:r>
                <a:rPr lang="zh-CN" altLang="en-US" sz="2000" b="1" i="1" u="sng" dirty="0">
                  <a:solidFill>
                    <a:srgbClr val="FF0000"/>
                  </a:solidFill>
                </a:rPr>
                <a:t>，</a:t>
              </a:r>
              <a:r>
                <a:rPr lang="en-US" altLang="zh-CN" sz="2000" b="1" i="1" u="sng" dirty="0">
                  <a:solidFill>
                    <a:srgbClr val="FF0000"/>
                  </a:solidFill>
                </a:rPr>
                <a:t>aircraft</a:t>
              </a:r>
              <a:r>
                <a:rPr lang="zh-CN" altLang="en-US" sz="2000" b="1" i="1" u="sng" dirty="0">
                  <a:solidFill>
                    <a:srgbClr val="FF0000"/>
                  </a:solidFill>
                </a:rPr>
                <a:t> </a:t>
              </a:r>
              <a:r>
                <a:rPr lang="en-US" altLang="zh-CN" sz="2000" b="1" i="1" u="sng" dirty="0" err="1">
                  <a:solidFill>
                    <a:srgbClr val="FF0000"/>
                  </a:solidFill>
                </a:rPr>
                <a:t>etc</a:t>
              </a:r>
              <a:r>
                <a:rPr lang="en-US" altLang="zh-CN" sz="2000" b="1" i="1" u="sng" dirty="0">
                  <a:solidFill>
                    <a:srgbClr val="FF0000"/>
                  </a:solidFill>
                </a:rPr>
                <a:t> .</a:t>
              </a:r>
            </a:p>
            <a:p>
              <a:pPr algn="ctr"/>
              <a:r>
                <a:rPr lang="zh-CN" altLang="en-US" sz="2000" b="1" i="1" dirty="0">
                  <a:solidFill>
                    <a:srgbClr val="FF0000"/>
                  </a:solidFill>
                </a:rPr>
                <a:t>able</a:t>
              </a:r>
              <a:r>
                <a:rPr lang="zh-CN" altLang="en-US" sz="2000" dirty="0"/>
                <a:t> to predict accurately </a:t>
              </a:r>
              <a:endParaRPr lang="zh-CN" altLang="en-US" sz="2000" b="1" i="1" u="sng" dirty="0">
                <a:solidFill>
                  <a:srgbClr val="FF0000"/>
                </a:solidFill>
              </a:endParaRPr>
            </a:p>
          </p:txBody>
        </p:sp>
        <p:sp>
          <p:nvSpPr>
            <p:cNvPr id="53" name="文本框 52">
              <a:extLst>
                <a:ext uri="{FF2B5EF4-FFF2-40B4-BE49-F238E27FC236}">
                  <a16:creationId xmlns:a16="http://schemas.microsoft.com/office/drawing/2014/main" id="{E0B0CB04-23F2-4155-BFF5-FD54C59AECF4}"/>
                </a:ext>
              </a:extLst>
            </p:cNvPr>
            <p:cNvSpPr txBox="1"/>
            <p:nvPr/>
          </p:nvSpPr>
          <p:spPr>
            <a:xfrm>
              <a:off x="10804748" y="5792093"/>
              <a:ext cx="584984" cy="707886"/>
            </a:xfrm>
            <a:prstGeom prst="rect">
              <a:avLst/>
            </a:prstGeom>
            <a:noFill/>
          </p:spPr>
          <p:txBody>
            <a:bodyPr wrap="square">
              <a:spAutoFit/>
            </a:bodyPr>
            <a:lstStyle/>
            <a:p>
              <a:r>
                <a:rPr lang="en-US" altLang="zh-CN" sz="4000" dirty="0">
                  <a:solidFill>
                    <a:srgbClr val="FF0000"/>
                  </a:solidFill>
                </a:rPr>
                <a:t>√</a:t>
              </a:r>
              <a:endParaRPr lang="zh-CN" altLang="en-US" sz="4000" dirty="0"/>
            </a:p>
          </p:txBody>
        </p:sp>
      </p:grpSp>
    </p:spTree>
    <p:extLst>
      <p:ext uri="{BB962C8B-B14F-4D97-AF65-F5344CB8AC3E}">
        <p14:creationId xmlns:p14="http://schemas.microsoft.com/office/powerpoint/2010/main" val="395331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anim calcmode="lin" valueType="num">
                                      <p:cBhvr>
                                        <p:cTn id="20" dur="1000" fill="hold"/>
                                        <p:tgtEl>
                                          <p:spTgt spid="49"/>
                                        </p:tgtEl>
                                        <p:attrNameLst>
                                          <p:attrName>ppt_x</p:attrName>
                                        </p:attrNameLst>
                                      </p:cBhvr>
                                      <p:tavLst>
                                        <p:tav tm="0">
                                          <p:val>
                                            <p:strVal val="#ppt_x"/>
                                          </p:val>
                                        </p:tav>
                                        <p:tav tm="100000">
                                          <p:val>
                                            <p:strVal val="#ppt_x"/>
                                          </p:val>
                                        </p:tav>
                                      </p:tavLst>
                                    </p:anim>
                                    <p:anim calcmode="lin" valueType="num">
                                      <p:cBhvr>
                                        <p:cTn id="2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2CE87B15-62D1-4456-869E-A06B6CED1F3B}"/>
              </a:ext>
            </a:extLst>
          </p:cNvPr>
          <p:cNvCxnSpPr>
            <a:cxnSpLocks/>
          </p:cNvCxnSpPr>
          <p:nvPr/>
        </p:nvCxnSpPr>
        <p:spPr>
          <a:xfrm flipV="1">
            <a:off x="-448236" y="625808"/>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3136A442-0340-4D32-A293-BDEE4ACDD4D3}"/>
              </a:ext>
            </a:extLst>
          </p:cNvPr>
          <p:cNvSpPr txBox="1"/>
          <p:nvPr/>
        </p:nvSpPr>
        <p:spPr>
          <a:xfrm>
            <a:off x="5002305" y="102588"/>
            <a:ext cx="3316941" cy="52322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Contents</a:t>
            </a:r>
            <a:endParaRPr lang="zh-CN" altLang="en-US" sz="28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FD4515AD-BEC1-44B2-A05E-E9C4FE7FD72D}"/>
              </a:ext>
            </a:extLst>
          </p:cNvPr>
          <p:cNvSpPr txBox="1"/>
          <p:nvPr/>
        </p:nvSpPr>
        <p:spPr>
          <a:xfrm>
            <a:off x="1559859" y="1693468"/>
            <a:ext cx="9269506" cy="3970318"/>
          </a:xfrm>
          <a:prstGeom prst="rect">
            <a:avLst/>
          </a:prstGeom>
          <a:noFill/>
        </p:spPr>
        <p:txBody>
          <a:bodyPr wrap="square" rtlCol="0">
            <a:spAutoFit/>
          </a:bodyPr>
          <a:lstStyle/>
          <a:p>
            <a:pPr marL="285750" indent="-285750">
              <a:buFont typeface="Wingdings" panose="05000000000000000000" pitchFamily="2" charset="2"/>
              <a:buChar char="ü"/>
            </a:pP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What is </a:t>
            </a:r>
            <a:r>
              <a:rPr lang="en-US" altLang="zh-CN" sz="2800" u="sng" dirty="0">
                <a:solidFill>
                  <a:srgbClr val="FF0000"/>
                </a:solidFill>
                <a:latin typeface="Times New Roman" panose="02020603050405020304" pitchFamily="18" charset="0"/>
                <a:cs typeface="Times New Roman" panose="02020603050405020304" pitchFamily="18" charset="0"/>
              </a:rPr>
              <a:t>RNN</a:t>
            </a: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altLang="zh-CN" sz="2800" dirty="0">
                <a:solidFill>
                  <a:schemeClr val="bg2"/>
                </a:solidFill>
                <a:latin typeface="Times New Roman" panose="02020603050405020304" pitchFamily="18" charset="0"/>
                <a:cs typeface="Times New Roman" panose="02020603050405020304" pitchFamily="18" charset="0"/>
              </a:rPr>
              <a:t>What is </a:t>
            </a:r>
            <a:r>
              <a:rPr lang="en-US" altLang="zh-CN" sz="2800" u="sng" dirty="0">
                <a:solidFill>
                  <a:schemeClr val="bg2"/>
                </a:solidFill>
                <a:latin typeface="Times New Roman" panose="02020603050405020304" pitchFamily="18" charset="0"/>
                <a:cs typeface="Times New Roman" panose="02020603050405020304" pitchFamily="18" charset="0"/>
              </a:rPr>
              <a:t>LSTM</a:t>
            </a:r>
          </a:p>
          <a:p>
            <a:pPr marL="285750" indent="-285750">
              <a:buFont typeface="Wingdings" panose="05000000000000000000" pitchFamily="2" charset="2"/>
              <a:buChar char="ü"/>
            </a:pPr>
            <a:endParaRPr lang="en-US" altLang="zh-CN" sz="28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altLang="zh-CN" sz="2800" dirty="0">
                <a:solidFill>
                  <a:schemeClr val="bg2"/>
                </a:solidFill>
                <a:latin typeface="Times New Roman" panose="02020603050405020304" pitchFamily="18" charset="0"/>
                <a:cs typeface="Times New Roman" panose="02020603050405020304" pitchFamily="18" charset="0"/>
              </a:rPr>
              <a:t>Forecast stock price through </a:t>
            </a:r>
            <a:r>
              <a:rPr lang="en-US" altLang="zh-CN" sz="2800" u="sng" dirty="0">
                <a:solidFill>
                  <a:schemeClr val="bg2"/>
                </a:solidFill>
                <a:latin typeface="Times New Roman" panose="02020603050405020304" pitchFamily="18" charset="0"/>
                <a:cs typeface="Times New Roman" panose="02020603050405020304" pitchFamily="18" charset="0"/>
              </a:rPr>
              <a:t>LSTM (Application)</a:t>
            </a:r>
            <a:endParaRPr lang="zh-CN" altLang="en-US" sz="2800" u="sng"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746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5E7C9A5-D8EF-4809-92C6-03F85ED5FDFE}"/>
              </a:ext>
            </a:extLst>
          </p:cNvPr>
          <p:cNvPicPr>
            <a:picLocks noChangeAspect="1"/>
          </p:cNvPicPr>
          <p:nvPr/>
        </p:nvPicPr>
        <p:blipFill rotWithShape="1">
          <a:blip r:embed="rId2"/>
          <a:srcRect l="3521" t="769"/>
          <a:stretch/>
        </p:blipFill>
        <p:spPr>
          <a:xfrm>
            <a:off x="1152574" y="2422482"/>
            <a:ext cx="8290197" cy="2845376"/>
          </a:xfrm>
          <a:prstGeom prst="rect">
            <a:avLst/>
          </a:prstGeom>
        </p:spPr>
      </p:pic>
      <p:pic>
        <p:nvPicPr>
          <p:cNvPr id="6" name="Picture 2">
            <a:extLst>
              <a:ext uri="{FF2B5EF4-FFF2-40B4-BE49-F238E27FC236}">
                <a16:creationId xmlns:a16="http://schemas.microsoft.com/office/drawing/2014/main" id="{54941484-1B40-4758-820D-5C0236FC8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5" t="81884" r="3218" b="3117"/>
          <a:stretch/>
        </p:blipFill>
        <p:spPr bwMode="auto">
          <a:xfrm>
            <a:off x="3852666" y="5267858"/>
            <a:ext cx="5419776" cy="35368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63F6130B-5423-456D-A1C0-8B5C5AE4DCA6}"/>
              </a:ext>
            </a:extLst>
          </p:cNvPr>
          <p:cNvCxnSpPr>
            <a:cxnSpLocks/>
          </p:cNvCxnSpPr>
          <p:nvPr/>
        </p:nvCxnSpPr>
        <p:spPr>
          <a:xfrm flipV="1">
            <a:off x="-357911" y="698541"/>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F4801A33-4564-436D-B7F7-E6FF0D4AC1F8}"/>
              </a:ext>
            </a:extLst>
          </p:cNvPr>
          <p:cNvSpPr txBox="1"/>
          <p:nvPr/>
        </p:nvSpPr>
        <p:spPr>
          <a:xfrm>
            <a:off x="969034" y="99987"/>
            <a:ext cx="10253932"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Recurrent Neural Network :RNN </a:t>
            </a:r>
            <a:r>
              <a:rPr lang="ja-JP" altLang="en-US" sz="2800" dirty="0">
                <a:latin typeface="ＭＳ ゴシック" panose="020B0609070205080204" pitchFamily="49" charset="-128"/>
                <a:ea typeface="ＭＳ ゴシック" panose="020B0609070205080204" pitchFamily="49" charset="-128"/>
              </a:rPr>
              <a:t>再帰型ニューラルネットワーク</a:t>
            </a:r>
            <a:endParaRPr lang="en-US" altLang="ja-JP" sz="2800" dirty="0">
              <a:latin typeface="ＭＳ ゴシック" panose="020B0609070205080204" pitchFamily="49" charset="-128"/>
              <a:ea typeface="ＭＳ ゴシック" panose="020B0609070205080204" pitchFamily="49" charset="-128"/>
            </a:endParaRPr>
          </a:p>
        </p:txBody>
      </p:sp>
      <p:sp>
        <p:nvSpPr>
          <p:cNvPr id="9" name="文本框 8">
            <a:extLst>
              <a:ext uri="{FF2B5EF4-FFF2-40B4-BE49-F238E27FC236}">
                <a16:creationId xmlns:a16="http://schemas.microsoft.com/office/drawing/2014/main" id="{BD76854B-C095-43D9-BEFB-BF2E2DEB2CEC}"/>
              </a:ext>
            </a:extLst>
          </p:cNvPr>
          <p:cNvSpPr txBox="1"/>
          <p:nvPr/>
        </p:nvSpPr>
        <p:spPr>
          <a:xfrm>
            <a:off x="477371" y="744078"/>
            <a:ext cx="10317192" cy="2000548"/>
          </a:xfrm>
          <a:prstGeom prst="rect">
            <a:avLst/>
          </a:prstGeom>
          <a:noFill/>
        </p:spPr>
        <p:txBody>
          <a:bodyPr wrap="square" rtlCol="0">
            <a:spAutoFit/>
          </a:bodyPr>
          <a:lstStyle/>
          <a:p>
            <a:pPr algn="ctr"/>
            <a:r>
              <a:rPr lang="en-US" altLang="zh-CN" sz="2400" dirty="0">
                <a:effectLst>
                  <a:glow rad="101600">
                    <a:schemeClr val="accent4">
                      <a:satMod val="175000"/>
                      <a:alpha val="40000"/>
                    </a:schemeClr>
                  </a:glow>
                </a:effectLst>
                <a:latin typeface="Times New Roman" panose="02020603050405020304" pitchFamily="18" charset="0"/>
                <a:cs typeface="Times New Roman" panose="02020603050405020304" pitchFamily="18" charset="0"/>
              </a:rPr>
              <a:t>What is RNN?</a:t>
            </a:r>
          </a:p>
          <a:p>
            <a:r>
              <a:rPr lang="en-US" altLang="zh-CN" sz="2000" dirty="0">
                <a:latin typeface="Times New Roman" panose="02020603050405020304" pitchFamily="18" charset="0"/>
                <a:cs typeface="Times New Roman" panose="02020603050405020304" pitchFamily="18" charset="0"/>
              </a:rPr>
              <a:t>Definition </a:t>
            </a:r>
            <a:r>
              <a:rPr lang="ja-JP" altLang="en-US" sz="2000" dirty="0">
                <a:latin typeface="ＭＳ ゴシック" panose="020B0609070205080204" pitchFamily="49" charset="-128"/>
                <a:ea typeface="ＭＳ ゴシック" panose="020B0609070205080204" pitchFamily="49" charset="-128"/>
              </a:rPr>
              <a:t>定義</a:t>
            </a:r>
            <a:endParaRPr lang="en-US" altLang="zh-CN" sz="2000" dirty="0">
              <a:latin typeface="ＭＳ ゴシック" panose="020B0609070205080204" pitchFamily="49" charset="-128"/>
              <a:ea typeface="ＭＳ ゴシック" panose="020B0609070205080204" pitchFamily="49" charset="-128"/>
            </a:endParaRPr>
          </a:p>
          <a:p>
            <a:r>
              <a:rPr lang="en-US" altLang="zh-CN" sz="2000" dirty="0">
                <a:latin typeface="Times New Roman" panose="02020603050405020304" pitchFamily="18" charset="0"/>
                <a:cs typeface="Times New Roman" panose="02020603050405020304" pitchFamily="18" charset="0"/>
              </a:rPr>
              <a:t>RNN is a model that can reflect time information by learning time dependence from time series data.</a:t>
            </a:r>
          </a:p>
          <a:p>
            <a:r>
              <a:rPr lang="en-US" altLang="zh-CN" sz="2000" dirty="0">
                <a:latin typeface="Times New Roman" panose="02020603050405020304" pitchFamily="18" charset="0"/>
                <a:cs typeface="Times New Roman" panose="02020603050405020304" pitchFamily="18" charset="0"/>
              </a:rPr>
              <a:t>RNN</a:t>
            </a:r>
            <a:r>
              <a:rPr lang="ja-JP" altLang="en-US" sz="2000" dirty="0">
                <a:latin typeface="ＭＳ ゴシック" panose="020B0609070205080204" pitchFamily="49" charset="-128"/>
                <a:ea typeface="ＭＳ ゴシック" panose="020B0609070205080204" pitchFamily="49" charset="-128"/>
              </a:rPr>
              <a:t>は時系列データから時間依存性を学習することで時間情報を反映できるようにしたモデルです。</a:t>
            </a:r>
            <a:endParaRPr lang="zh-CN" altLang="en-US" sz="2000" dirty="0">
              <a:latin typeface="ＭＳ ゴシック" panose="020B0609070205080204" pitchFamily="49" charset="-128"/>
              <a:ea typeface="ＭＳ ゴシック" panose="020B0609070205080204" pitchFamily="49" charset="-128"/>
            </a:endParaRPr>
          </a:p>
        </p:txBody>
      </p:sp>
      <p:sp>
        <p:nvSpPr>
          <p:cNvPr id="11" name="文本框 10">
            <a:extLst>
              <a:ext uri="{FF2B5EF4-FFF2-40B4-BE49-F238E27FC236}">
                <a16:creationId xmlns:a16="http://schemas.microsoft.com/office/drawing/2014/main" id="{4A128679-4D19-4955-9C0D-709080B35F36}"/>
              </a:ext>
            </a:extLst>
          </p:cNvPr>
          <p:cNvSpPr txBox="1"/>
          <p:nvPr/>
        </p:nvSpPr>
        <p:spPr>
          <a:xfrm>
            <a:off x="5379992" y="6113922"/>
            <a:ext cx="2805328" cy="523220"/>
          </a:xfrm>
          <a:prstGeom prst="rect">
            <a:avLst/>
          </a:prstGeom>
          <a:noFill/>
        </p:spPr>
        <p:txBody>
          <a:bodyPr wrap="square">
            <a:spAutoFit/>
          </a:bodyPr>
          <a:lstStyle/>
          <a:p>
            <a:r>
              <a:rPr lang="zh-CN" altLang="en-US" sz="2800" dirty="0">
                <a:latin typeface="Times New Roman" panose="02020603050405020304" pitchFamily="18" charset="0"/>
                <a:cs typeface="Times New Roman" panose="02020603050405020304" pitchFamily="18" charset="0"/>
              </a:rPr>
              <a:t>Model diagram</a:t>
            </a:r>
          </a:p>
        </p:txBody>
      </p:sp>
      <p:sp>
        <p:nvSpPr>
          <p:cNvPr id="2" name="文本框 1">
            <a:extLst>
              <a:ext uri="{FF2B5EF4-FFF2-40B4-BE49-F238E27FC236}">
                <a16:creationId xmlns:a16="http://schemas.microsoft.com/office/drawing/2014/main" id="{C3DCA9FB-AD2F-406A-9809-D11E2FC9BC5F}"/>
              </a:ext>
            </a:extLst>
          </p:cNvPr>
          <p:cNvSpPr txBox="1"/>
          <p:nvPr/>
        </p:nvSpPr>
        <p:spPr>
          <a:xfrm>
            <a:off x="905435" y="5680010"/>
            <a:ext cx="3934965" cy="1231106"/>
          </a:xfrm>
          <a:prstGeom prst="rect">
            <a:avLst/>
          </a:prstGeom>
          <a:noFill/>
        </p:spPr>
        <p:txBody>
          <a:bodyPr wrap="square" rtlCol="0">
            <a:spAutoFit/>
          </a:bodyPr>
          <a:lstStyle/>
          <a:p>
            <a:r>
              <a:rPr lang="en-US" altLang="zh-CN" sz="2800" b="1" i="1" u="sng" dirty="0">
                <a:highlight>
                  <a:srgbClr val="FFFF00"/>
                </a:highlight>
              </a:rPr>
              <a:t>Memory</a:t>
            </a:r>
            <a:r>
              <a:rPr lang="en-US" altLang="zh-CN" sz="2800" dirty="0">
                <a:highlight>
                  <a:srgbClr val="FFFF00"/>
                </a:highlight>
              </a:rPr>
              <a:t> </a:t>
            </a:r>
            <a:r>
              <a:rPr lang="en-US" altLang="zh-CN" sz="2800" dirty="0"/>
              <a:t>and </a:t>
            </a:r>
            <a:r>
              <a:rPr lang="en-US" altLang="zh-CN" sz="2800" b="1" i="1" u="sng" dirty="0">
                <a:highlight>
                  <a:srgbClr val="FFFF00"/>
                </a:highlight>
              </a:rPr>
              <a:t>association </a:t>
            </a:r>
            <a:r>
              <a:rPr lang="en-US" altLang="zh-CN" sz="2800" dirty="0"/>
              <a:t>of data</a:t>
            </a:r>
          </a:p>
          <a:p>
            <a:endParaRPr lang="zh-CN" altLang="en-US" dirty="0"/>
          </a:p>
        </p:txBody>
      </p:sp>
    </p:spTree>
    <p:extLst>
      <p:ext uri="{BB962C8B-B14F-4D97-AF65-F5344CB8AC3E}">
        <p14:creationId xmlns:p14="http://schemas.microsoft.com/office/powerpoint/2010/main" val="926566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211EE6F9-2AD1-4D95-A84D-7EBF79145A53}"/>
              </a:ext>
            </a:extLst>
          </p:cNvPr>
          <p:cNvCxnSpPr>
            <a:cxnSpLocks/>
          </p:cNvCxnSpPr>
          <p:nvPr/>
        </p:nvCxnSpPr>
        <p:spPr>
          <a:xfrm flipV="1">
            <a:off x="-357911" y="698541"/>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6E7DC979-AC81-41A3-BC5F-31755DB6A29C}"/>
              </a:ext>
            </a:extLst>
          </p:cNvPr>
          <p:cNvSpPr txBox="1"/>
          <p:nvPr/>
        </p:nvSpPr>
        <p:spPr>
          <a:xfrm>
            <a:off x="969034" y="99987"/>
            <a:ext cx="10253932"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Recurrent Neural Network :RNN </a:t>
            </a:r>
            <a:r>
              <a:rPr lang="ja-JP" altLang="en-US" sz="2800" dirty="0">
                <a:latin typeface="ＭＳ ゴシック" panose="020B0609070205080204" pitchFamily="49" charset="-128"/>
                <a:ea typeface="ＭＳ ゴシック" panose="020B0609070205080204" pitchFamily="49" charset="-128"/>
              </a:rPr>
              <a:t>再帰型ニューラルネットワーク</a:t>
            </a:r>
            <a:endParaRPr lang="en-US" altLang="ja-JP" sz="2800" dirty="0">
              <a:latin typeface="ＭＳ ゴシック" panose="020B0609070205080204" pitchFamily="49" charset="-128"/>
              <a:ea typeface="ＭＳ ゴシック" panose="020B0609070205080204" pitchFamily="49" charset="-128"/>
            </a:endParaRPr>
          </a:p>
        </p:txBody>
      </p:sp>
      <p:grpSp>
        <p:nvGrpSpPr>
          <p:cNvPr id="3" name="组合 2">
            <a:extLst>
              <a:ext uri="{FF2B5EF4-FFF2-40B4-BE49-F238E27FC236}">
                <a16:creationId xmlns:a16="http://schemas.microsoft.com/office/drawing/2014/main" id="{13FB6926-C100-4FFC-99B2-5794C4DBDA20}"/>
              </a:ext>
            </a:extLst>
          </p:cNvPr>
          <p:cNvGrpSpPr/>
          <p:nvPr/>
        </p:nvGrpSpPr>
        <p:grpSpPr>
          <a:xfrm>
            <a:off x="1546412" y="1059894"/>
            <a:ext cx="8001001" cy="2881312"/>
            <a:chOff x="1223682" y="1819836"/>
            <a:chExt cx="8167961" cy="3051641"/>
          </a:xfrm>
        </p:grpSpPr>
        <p:pic>
          <p:nvPicPr>
            <p:cNvPr id="1026" name="Picture 2">
              <a:extLst>
                <a:ext uri="{FF2B5EF4-FFF2-40B4-BE49-F238E27FC236}">
                  <a16:creationId xmlns:a16="http://schemas.microsoft.com/office/drawing/2014/main" id="{4936BC59-C7FD-4249-A46B-6FBFEF63B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682" y="1819836"/>
              <a:ext cx="8167961" cy="305164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0A87854-E0C0-40B4-B2B6-2B3587356132}"/>
                </a:ext>
              </a:extLst>
            </p:cNvPr>
            <p:cNvSpPr/>
            <p:nvPr/>
          </p:nvSpPr>
          <p:spPr>
            <a:xfrm>
              <a:off x="7906871" y="4365812"/>
              <a:ext cx="1398494" cy="385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F311F28F-154E-4240-8E70-62F9D5C61BE4}"/>
              </a:ext>
            </a:extLst>
          </p:cNvPr>
          <p:cNvSpPr/>
          <p:nvPr/>
        </p:nvSpPr>
        <p:spPr>
          <a:xfrm>
            <a:off x="4347881" y="1959583"/>
            <a:ext cx="2178423" cy="12595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5AD709E7-B27E-4895-9B48-47E933D67D45}"/>
              </a:ext>
            </a:extLst>
          </p:cNvPr>
          <p:cNvCxnSpPr/>
          <p:nvPr/>
        </p:nvCxnSpPr>
        <p:spPr>
          <a:xfrm>
            <a:off x="5437092" y="3195549"/>
            <a:ext cx="0" cy="1344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6C24A42-2F63-45A0-A07F-FF651C7AC99C}"/>
              </a:ext>
            </a:extLst>
          </p:cNvPr>
          <p:cNvSpPr txBox="1"/>
          <p:nvPr/>
        </p:nvSpPr>
        <p:spPr>
          <a:xfrm>
            <a:off x="1358575" y="4455090"/>
            <a:ext cx="9474848" cy="1200329"/>
          </a:xfrm>
          <a:prstGeom prst="rect">
            <a:avLst/>
          </a:prstGeom>
          <a:noFill/>
        </p:spPr>
        <p:txBody>
          <a:bodyPr wrap="square" rtlCol="0">
            <a:spAutoFit/>
          </a:bodyPr>
          <a:lstStyle/>
          <a:p>
            <a:r>
              <a:rPr lang="en-US" altLang="zh-CN" sz="2400" dirty="0"/>
              <a:t>In RNN model, with the increase of time, the previous input </a:t>
            </a:r>
            <a:r>
              <a:rPr lang="en-US" altLang="zh-CN" sz="2400" b="1" i="1" u="sng" dirty="0">
                <a:highlight>
                  <a:srgbClr val="FFFF00"/>
                </a:highlight>
              </a:rPr>
              <a:t>has less and less influence </a:t>
            </a:r>
            <a:r>
              <a:rPr lang="en-US" altLang="zh-CN" sz="2400" dirty="0"/>
              <a:t>on the final output, so it is </a:t>
            </a:r>
            <a:r>
              <a:rPr lang="en-US" altLang="zh-CN" sz="2400" b="1" i="1" u="sng" dirty="0">
                <a:highlight>
                  <a:srgbClr val="FFFF00"/>
                </a:highlight>
              </a:rPr>
              <a:t>not suitable </a:t>
            </a:r>
            <a:r>
              <a:rPr lang="en-US" altLang="zh-CN" sz="2400" dirty="0"/>
              <a:t>for the prediction of </a:t>
            </a:r>
            <a:r>
              <a:rPr lang="en-US" altLang="zh-CN" sz="2400" b="1" i="1" u="sng" dirty="0">
                <a:highlight>
                  <a:srgbClr val="FFFF00"/>
                </a:highlight>
              </a:rPr>
              <a:t>long-time information.</a:t>
            </a:r>
            <a:endParaRPr lang="zh-CN" altLang="en-US" sz="2400" b="1" i="1" u="sng" dirty="0">
              <a:highlight>
                <a:srgbClr val="FFFF00"/>
              </a:highlight>
            </a:endParaRPr>
          </a:p>
        </p:txBody>
      </p:sp>
      <p:sp>
        <p:nvSpPr>
          <p:cNvPr id="12" name="文本框 11">
            <a:extLst>
              <a:ext uri="{FF2B5EF4-FFF2-40B4-BE49-F238E27FC236}">
                <a16:creationId xmlns:a16="http://schemas.microsoft.com/office/drawing/2014/main" id="{D5E8608F-D19A-4C59-AB3C-D99B537C66E4}"/>
              </a:ext>
            </a:extLst>
          </p:cNvPr>
          <p:cNvSpPr txBox="1"/>
          <p:nvPr/>
        </p:nvSpPr>
        <p:spPr>
          <a:xfrm>
            <a:off x="1309596" y="5740584"/>
            <a:ext cx="9572807" cy="954107"/>
          </a:xfrm>
          <a:prstGeom prst="rect">
            <a:avLst/>
          </a:prstGeom>
          <a:noFill/>
        </p:spPr>
        <p:txBody>
          <a:bodyPr wrap="square">
            <a:spAutoFit/>
          </a:bodyPr>
          <a:lstStyle/>
          <a:p>
            <a:pPr algn="ctr"/>
            <a:r>
              <a:rPr lang="en-US" altLang="zh-CN" sz="2800" b="0" i="0" dirty="0">
                <a:solidFill>
                  <a:srgbClr val="121212"/>
                </a:solidFill>
                <a:effectLst/>
                <a:latin typeface="-apple-system"/>
              </a:rPr>
              <a:t>For example </a:t>
            </a:r>
          </a:p>
          <a:p>
            <a:r>
              <a:rPr lang="en-US" altLang="zh-CN" sz="2800" b="0" i="0" dirty="0">
                <a:solidFill>
                  <a:srgbClr val="121212"/>
                </a:solidFill>
                <a:effectLst/>
                <a:latin typeface="-apple-system"/>
              </a:rPr>
              <a:t>“I grew up in France... ……..I speak fluent (</a:t>
            </a:r>
            <a:r>
              <a:rPr lang="en-US" altLang="zh-CN" sz="2800" dirty="0">
                <a:solidFill>
                  <a:srgbClr val="121212"/>
                </a:solidFill>
                <a:latin typeface="-apple-system"/>
              </a:rPr>
              <a:t>?</a:t>
            </a:r>
            <a:r>
              <a:rPr lang="en-US" altLang="zh-CN" sz="2800" b="0" i="0" dirty="0">
                <a:solidFill>
                  <a:srgbClr val="121212"/>
                </a:solidFill>
                <a:effectLst/>
                <a:latin typeface="-apple-system"/>
              </a:rPr>
              <a:t>)”</a:t>
            </a:r>
            <a:r>
              <a:rPr lang="zh-CN" altLang="en-US" sz="2800" b="1" i="1" u="sng" dirty="0">
                <a:solidFill>
                  <a:srgbClr val="FF0000"/>
                </a:solidFill>
              </a:rPr>
              <a:t> unpredictably</a:t>
            </a:r>
            <a:r>
              <a:rPr lang="en-US" altLang="zh-CN" sz="2800" b="0" i="0" dirty="0">
                <a:solidFill>
                  <a:srgbClr val="121212"/>
                </a:solidFill>
                <a:effectLst/>
                <a:latin typeface="-apple-system"/>
              </a:rPr>
              <a:t> </a:t>
            </a:r>
            <a:endParaRPr lang="zh-CN" altLang="en-US" sz="2800" dirty="0"/>
          </a:p>
        </p:txBody>
      </p:sp>
    </p:spTree>
    <p:extLst>
      <p:ext uri="{BB962C8B-B14F-4D97-AF65-F5344CB8AC3E}">
        <p14:creationId xmlns:p14="http://schemas.microsoft.com/office/powerpoint/2010/main" val="29466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2CE87B15-62D1-4456-869E-A06B6CED1F3B}"/>
              </a:ext>
            </a:extLst>
          </p:cNvPr>
          <p:cNvCxnSpPr>
            <a:cxnSpLocks/>
          </p:cNvCxnSpPr>
          <p:nvPr/>
        </p:nvCxnSpPr>
        <p:spPr>
          <a:xfrm flipV="1">
            <a:off x="-448236" y="625808"/>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3136A442-0340-4D32-A293-BDEE4ACDD4D3}"/>
              </a:ext>
            </a:extLst>
          </p:cNvPr>
          <p:cNvSpPr txBox="1"/>
          <p:nvPr/>
        </p:nvSpPr>
        <p:spPr>
          <a:xfrm>
            <a:off x="5002305" y="102588"/>
            <a:ext cx="3316941" cy="52322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Contents</a:t>
            </a:r>
            <a:endParaRPr lang="zh-CN" altLang="en-US" sz="28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FD4515AD-BEC1-44B2-A05E-E9C4FE7FD72D}"/>
              </a:ext>
            </a:extLst>
          </p:cNvPr>
          <p:cNvSpPr txBox="1"/>
          <p:nvPr/>
        </p:nvSpPr>
        <p:spPr>
          <a:xfrm>
            <a:off x="1559859" y="1693468"/>
            <a:ext cx="9269506" cy="3970318"/>
          </a:xfrm>
          <a:prstGeom prst="rect">
            <a:avLst/>
          </a:prstGeom>
          <a:noFill/>
        </p:spPr>
        <p:txBody>
          <a:bodyPr wrap="square" rtlCol="0">
            <a:spAutoFit/>
          </a:bodyPr>
          <a:lstStyle/>
          <a:p>
            <a:pPr marL="285750" indent="-285750">
              <a:buFont typeface="Wingdings" panose="05000000000000000000" pitchFamily="2" charset="2"/>
              <a:buChar char="ü"/>
            </a:pPr>
            <a:r>
              <a:rPr lang="en-US" altLang="zh-CN" sz="2800" dirty="0">
                <a:solidFill>
                  <a:schemeClr val="bg2"/>
                </a:solidFill>
                <a:latin typeface="Times New Roman" panose="02020603050405020304" pitchFamily="18" charset="0"/>
                <a:cs typeface="Times New Roman" panose="02020603050405020304" pitchFamily="18" charset="0"/>
              </a:rPr>
              <a:t> What is </a:t>
            </a:r>
            <a:r>
              <a:rPr lang="en-US" altLang="zh-CN" sz="2800" u="sng" dirty="0">
                <a:solidFill>
                  <a:schemeClr val="bg2"/>
                </a:solidFill>
                <a:latin typeface="Times New Roman" panose="02020603050405020304" pitchFamily="18" charset="0"/>
                <a:cs typeface="Times New Roman" panose="02020603050405020304" pitchFamily="18" charset="0"/>
              </a:rPr>
              <a:t>RNN</a:t>
            </a: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altLang="zh-CN" sz="2800" dirty="0">
                <a:solidFill>
                  <a:srgbClr val="FF0000"/>
                </a:solidFill>
                <a:latin typeface="Times New Roman" panose="02020603050405020304" pitchFamily="18" charset="0"/>
                <a:cs typeface="Times New Roman" panose="02020603050405020304" pitchFamily="18" charset="0"/>
              </a:rPr>
              <a:t>What is </a:t>
            </a:r>
            <a:r>
              <a:rPr lang="en-US" altLang="zh-CN" sz="2800" u="sng" dirty="0">
                <a:solidFill>
                  <a:srgbClr val="FF0000"/>
                </a:solidFill>
                <a:latin typeface="Times New Roman" panose="02020603050405020304" pitchFamily="18" charset="0"/>
                <a:cs typeface="Times New Roman" panose="02020603050405020304" pitchFamily="18" charset="0"/>
              </a:rPr>
              <a:t>LSTM</a:t>
            </a:r>
          </a:p>
          <a:p>
            <a:pPr marL="285750" indent="-285750">
              <a:buFont typeface="Wingdings" panose="05000000000000000000" pitchFamily="2" charset="2"/>
              <a:buChar char="ü"/>
            </a:pPr>
            <a:endParaRPr lang="en-US" altLang="zh-CN" sz="28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US" altLang="zh-CN" sz="2800" dirty="0">
              <a:solidFill>
                <a:schemeClr val="bg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altLang="zh-CN" sz="2800" dirty="0">
                <a:solidFill>
                  <a:schemeClr val="bg2"/>
                </a:solidFill>
                <a:latin typeface="Times New Roman" panose="02020603050405020304" pitchFamily="18" charset="0"/>
                <a:cs typeface="Times New Roman" panose="02020603050405020304" pitchFamily="18" charset="0"/>
              </a:rPr>
              <a:t>Forecast stock price through </a:t>
            </a:r>
            <a:r>
              <a:rPr lang="en-US" altLang="zh-CN" sz="2800" u="sng" dirty="0">
                <a:solidFill>
                  <a:schemeClr val="bg2"/>
                </a:solidFill>
                <a:latin typeface="Times New Roman" panose="02020603050405020304" pitchFamily="18" charset="0"/>
                <a:cs typeface="Times New Roman" panose="02020603050405020304" pitchFamily="18" charset="0"/>
              </a:rPr>
              <a:t>LSTM (Application)</a:t>
            </a:r>
            <a:endParaRPr lang="zh-CN" altLang="en-US" sz="2800" u="sng"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4625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1837ABB-00A4-47B3-8495-D30E853B903A}"/>
              </a:ext>
            </a:extLst>
          </p:cNvPr>
          <p:cNvCxnSpPr>
            <a:cxnSpLocks/>
          </p:cNvCxnSpPr>
          <p:nvPr/>
        </p:nvCxnSpPr>
        <p:spPr>
          <a:xfrm flipV="1">
            <a:off x="-357911" y="698541"/>
            <a:ext cx="13088471" cy="80683"/>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354AE02C-DCF5-49B9-8453-AD4B65160267}"/>
              </a:ext>
            </a:extLst>
          </p:cNvPr>
          <p:cNvSpPr txBox="1"/>
          <p:nvPr/>
        </p:nvSpPr>
        <p:spPr>
          <a:xfrm>
            <a:off x="3228139" y="0"/>
            <a:ext cx="10253932"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Long Short-Term Memory :LSTM</a:t>
            </a:r>
            <a:endParaRPr lang="en-US" altLang="ja-JP" sz="2800" dirty="0">
              <a:latin typeface="ＭＳ ゴシック" panose="020B0609070205080204" pitchFamily="49" charset="-128"/>
              <a:ea typeface="ＭＳ ゴシック" panose="020B0609070205080204" pitchFamily="49" charset="-128"/>
            </a:endParaRPr>
          </a:p>
        </p:txBody>
      </p:sp>
      <p:sp>
        <p:nvSpPr>
          <p:cNvPr id="4" name="文本框 3">
            <a:extLst>
              <a:ext uri="{FF2B5EF4-FFF2-40B4-BE49-F238E27FC236}">
                <a16:creationId xmlns:a16="http://schemas.microsoft.com/office/drawing/2014/main" id="{ECF90617-AA55-4D72-BDF9-6D5715226AF7}"/>
              </a:ext>
            </a:extLst>
          </p:cNvPr>
          <p:cNvSpPr txBox="1"/>
          <p:nvPr/>
        </p:nvSpPr>
        <p:spPr>
          <a:xfrm>
            <a:off x="414618" y="887513"/>
            <a:ext cx="10916770" cy="1384995"/>
          </a:xfrm>
          <a:prstGeom prst="rect">
            <a:avLst/>
          </a:prstGeom>
          <a:noFill/>
        </p:spPr>
        <p:txBody>
          <a:bodyPr wrap="square" rtlCol="0">
            <a:spAutoFit/>
          </a:bodyPr>
          <a:lstStyle/>
          <a:p>
            <a:pPr algn="ctr"/>
            <a:r>
              <a:rPr lang="en-US" altLang="zh-CN" sz="2800" dirty="0">
                <a:effectLst>
                  <a:glow rad="101600">
                    <a:schemeClr val="accent4">
                      <a:satMod val="175000"/>
                      <a:alpha val="40000"/>
                    </a:schemeClr>
                  </a:glow>
                </a:effectLst>
                <a:latin typeface="Times New Roman" panose="02020603050405020304" pitchFamily="18" charset="0"/>
                <a:cs typeface="Times New Roman" panose="02020603050405020304" pitchFamily="18" charset="0"/>
              </a:rPr>
              <a:t>What is LSTM?</a:t>
            </a:r>
          </a:p>
          <a:p>
            <a:pPr algn="ctr"/>
            <a:r>
              <a:rPr lang="en-US" altLang="zh-CN" sz="2800" dirty="0">
                <a:effectLst>
                  <a:glow rad="101600">
                    <a:schemeClr val="accent4">
                      <a:satMod val="175000"/>
                      <a:alpha val="40000"/>
                    </a:schemeClr>
                  </a:glow>
                </a:effectLst>
                <a:latin typeface="Times New Roman" panose="02020603050405020304" pitchFamily="18" charset="0"/>
                <a:cs typeface="Times New Roman" panose="02020603050405020304" pitchFamily="18" charset="0"/>
              </a:rPr>
              <a:t>Simple to understand, In short, we can understand it as a more complex RNN model.</a:t>
            </a:r>
          </a:p>
        </p:txBody>
      </p:sp>
      <p:grpSp>
        <p:nvGrpSpPr>
          <p:cNvPr id="7" name="组合 6">
            <a:extLst>
              <a:ext uri="{FF2B5EF4-FFF2-40B4-BE49-F238E27FC236}">
                <a16:creationId xmlns:a16="http://schemas.microsoft.com/office/drawing/2014/main" id="{04D40460-C458-4549-AE8D-2D062CD3AE80}"/>
              </a:ext>
            </a:extLst>
          </p:cNvPr>
          <p:cNvGrpSpPr/>
          <p:nvPr/>
        </p:nvGrpSpPr>
        <p:grpSpPr>
          <a:xfrm>
            <a:off x="1573305" y="2350088"/>
            <a:ext cx="8467165" cy="2577072"/>
            <a:chOff x="2093259" y="2819680"/>
            <a:chExt cx="6858000" cy="2581275"/>
          </a:xfrm>
        </p:grpSpPr>
        <p:pic>
          <p:nvPicPr>
            <p:cNvPr id="2050" name="Picture 2">
              <a:extLst>
                <a:ext uri="{FF2B5EF4-FFF2-40B4-BE49-F238E27FC236}">
                  <a16:creationId xmlns:a16="http://schemas.microsoft.com/office/drawing/2014/main" id="{5F3C6A32-9102-4B9C-81DC-AFA23CEAD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259" y="2819680"/>
              <a:ext cx="6858000" cy="258127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1A11661F-14F8-47D4-96E9-F7F0D3D71AEB}"/>
                </a:ext>
              </a:extLst>
            </p:cNvPr>
            <p:cNvSpPr/>
            <p:nvPr/>
          </p:nvSpPr>
          <p:spPr>
            <a:xfrm>
              <a:off x="7575176" y="4984376"/>
              <a:ext cx="1308848" cy="277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3EC36A1A-86F4-427C-BB2A-830507F12482}"/>
              </a:ext>
            </a:extLst>
          </p:cNvPr>
          <p:cNvGrpSpPr/>
          <p:nvPr/>
        </p:nvGrpSpPr>
        <p:grpSpPr>
          <a:xfrm>
            <a:off x="1293482" y="4952448"/>
            <a:ext cx="9159041" cy="1685925"/>
            <a:chOff x="798418" y="4927160"/>
            <a:chExt cx="9159041" cy="1685925"/>
          </a:xfrm>
        </p:grpSpPr>
        <p:pic>
          <p:nvPicPr>
            <p:cNvPr id="2052" name="Picture 4">
              <a:extLst>
                <a:ext uri="{FF2B5EF4-FFF2-40B4-BE49-F238E27FC236}">
                  <a16:creationId xmlns:a16="http://schemas.microsoft.com/office/drawing/2014/main" id="{69B8B37C-D943-4D34-A0A4-D27F61F68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18" y="4927160"/>
              <a:ext cx="9048750" cy="168592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D23CC40A-D90E-4C32-9C25-FC64335EB99C}"/>
                </a:ext>
              </a:extLst>
            </p:cNvPr>
            <p:cNvSpPr/>
            <p:nvPr/>
          </p:nvSpPr>
          <p:spPr>
            <a:xfrm>
              <a:off x="8211671" y="6015318"/>
              <a:ext cx="1745788" cy="394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n-ea"/>
                </a:rPr>
                <a:t>copy</a:t>
              </a:r>
              <a:endParaRPr lang="zh-CN" altLang="en-US" sz="2400" b="1" dirty="0">
                <a:solidFill>
                  <a:schemeClr val="tx1"/>
                </a:solidFill>
                <a:latin typeface="+mn-ea"/>
              </a:endParaRPr>
            </a:p>
          </p:txBody>
        </p:sp>
      </p:grpSp>
      <p:sp>
        <p:nvSpPr>
          <p:cNvPr id="11" name="矩形 10">
            <a:extLst>
              <a:ext uri="{FF2B5EF4-FFF2-40B4-BE49-F238E27FC236}">
                <a16:creationId xmlns:a16="http://schemas.microsoft.com/office/drawing/2014/main" id="{C18D7790-04EE-49DA-BCA0-1166891B329B}"/>
              </a:ext>
            </a:extLst>
          </p:cNvPr>
          <p:cNvSpPr/>
          <p:nvPr/>
        </p:nvSpPr>
        <p:spPr>
          <a:xfrm>
            <a:off x="4213412" y="2841812"/>
            <a:ext cx="2895600" cy="16694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4BBCF0B-F037-45C7-AF5A-4695EDBA68CA}"/>
              </a:ext>
            </a:extLst>
          </p:cNvPr>
          <p:cNvSpPr txBox="1"/>
          <p:nvPr/>
        </p:nvSpPr>
        <p:spPr>
          <a:xfrm>
            <a:off x="5356412" y="4511259"/>
            <a:ext cx="1479176" cy="584775"/>
          </a:xfrm>
          <a:prstGeom prst="rect">
            <a:avLst/>
          </a:prstGeom>
          <a:noFill/>
        </p:spPr>
        <p:txBody>
          <a:bodyPr wrap="square" rtlCol="0">
            <a:spAutoFit/>
          </a:bodyPr>
          <a:lstStyle/>
          <a:p>
            <a:r>
              <a:rPr lang="en-US" altLang="zh-CN" sz="3200" dirty="0">
                <a:highlight>
                  <a:srgbClr val="FFFF00"/>
                </a:highlight>
                <a:latin typeface="Times New Roman" panose="02020603050405020304" pitchFamily="18" charset="0"/>
                <a:cs typeface="Times New Roman" panose="02020603050405020304" pitchFamily="18" charset="0"/>
              </a:rPr>
              <a:t>Cell</a:t>
            </a:r>
            <a:endParaRPr lang="zh-CN" altLang="en-US" sz="3200"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628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3205</TotalTime>
  <Words>972</Words>
  <Application>Microsoft Office PowerPoint</Application>
  <PresentationFormat>宽屏</PresentationFormat>
  <Paragraphs>206</Paragraphs>
  <Slides>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-apple-system</vt:lpstr>
      <vt:lpstr>等线</vt:lpstr>
      <vt:lpstr>等线 Light</vt:lpstr>
      <vt:lpstr>ＭＳ ゴシック</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1022048850@edu.k.u-tokyo.ac.jp</dc:creator>
  <cp:lastModifiedBy>1022048850@edu.k.u-tokyo.ac.jp</cp:lastModifiedBy>
  <cp:revision>40</cp:revision>
  <dcterms:created xsi:type="dcterms:W3CDTF">2021-11-18T05:53:49Z</dcterms:created>
  <dcterms:modified xsi:type="dcterms:W3CDTF">2021-11-24T02:27:04Z</dcterms:modified>
</cp:coreProperties>
</file>